
<file path=[Content_Types].xml><?xml version="1.0" encoding="utf-8"?>
<Types xmlns="http://schemas.openxmlformats.org/package/2006/content-types">
  <Default Extension="doc" ContentType="application/msword"/>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sldIdLst>
    <p:sldId id="313" r:id="rId3"/>
    <p:sldId id="308" r:id="rId4"/>
    <p:sldId id="337" r:id="rId5"/>
    <p:sldId id="307" r:id="rId6"/>
    <p:sldId id="328" r:id="rId7"/>
    <p:sldId id="310" r:id="rId8"/>
    <p:sldId id="311" r:id="rId9"/>
    <p:sldId id="299" r:id="rId10"/>
    <p:sldId id="297" r:id="rId11"/>
    <p:sldId id="336" r:id="rId12"/>
    <p:sldId id="331" r:id="rId13"/>
    <p:sldId id="332" r:id="rId14"/>
    <p:sldId id="333" r:id="rId15"/>
    <p:sldId id="258" r:id="rId16"/>
    <p:sldId id="260" r:id="rId17"/>
    <p:sldId id="261" r:id="rId18"/>
    <p:sldId id="329" r:id="rId19"/>
    <p:sldId id="330" r:id="rId20"/>
    <p:sldId id="338" r:id="rId21"/>
    <p:sldId id="273"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E693B"/>
    <a:srgbClr val="F3A400"/>
    <a:srgbClr val="F1D4D0"/>
    <a:srgbClr val="F4D5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56" d="100"/>
          <a:sy n="56" d="100"/>
        </p:scale>
        <p:origin x="67" y="3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media/image1.jpeg>
</file>

<file path=ppt/media/image10.png>
</file>

<file path=ppt/media/image11.png>
</file>

<file path=ppt/media/image13.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79E3BA2-56E1-4FE0-84E6-128C905239BD}" type="datetimeFigureOut">
              <a:rPr lang="zh-CN" altLang="en-US" smtClean="0"/>
              <a:t>2020/6/29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E4E00F-DA7F-4168-BDC7-DF8AECB1E65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E4E00F-DA7F-4168-BDC7-DF8AECB1E65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9E3BA2-56E1-4FE0-84E6-128C905239BD}" type="datetimeFigureOut">
              <a:rPr lang="zh-CN" altLang="en-US" smtClean="0"/>
              <a:t>2020/6/29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E4E00F-DA7F-4168-BDC7-DF8AECB1E65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12.em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Microsoft_Word_97_-_2003_Document.doc"/><Relationship Id="rId5" Type="http://schemas.openxmlformats.org/officeDocument/2006/relationships/image" Target="../media/image2.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4.emf"/></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5.emf"/><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0" y="0"/>
            <a:ext cx="12192000" cy="6858000"/>
          </a:xfrm>
          <a:prstGeom prst="rect">
            <a:avLst/>
          </a:prstGeom>
        </p:spPr>
      </p:pic>
      <p:sp>
        <p:nvSpPr>
          <p:cNvPr id="6" name="矩形 5"/>
          <p:cNvSpPr/>
          <p:nvPr/>
        </p:nvSpPr>
        <p:spPr>
          <a:xfrm>
            <a:off x="6096000" y="0"/>
            <a:ext cx="6096000" cy="6858000"/>
          </a:xfrm>
          <a:prstGeom prst="rect">
            <a:avLst/>
          </a:prstGeom>
          <a:solidFill>
            <a:srgbClr val="F1D4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grpSp>
        <p:nvGrpSpPr>
          <p:cNvPr id="8" name="组合 7"/>
          <p:cNvGrpSpPr/>
          <p:nvPr/>
        </p:nvGrpSpPr>
        <p:grpSpPr>
          <a:xfrm>
            <a:off x="3150714" y="2844365"/>
            <a:ext cx="4674116" cy="3772195"/>
            <a:chOff x="3659527" y="1410676"/>
            <a:chExt cx="4674116" cy="3772195"/>
          </a:xfrm>
        </p:grpSpPr>
        <p:sp>
          <p:nvSpPr>
            <p:cNvPr id="11" name="文本框 10"/>
            <p:cNvSpPr txBox="1"/>
            <p:nvPr/>
          </p:nvSpPr>
          <p:spPr>
            <a:xfrm>
              <a:off x="3659527" y="2073097"/>
              <a:ext cx="1293203" cy="1445260"/>
            </a:xfrm>
            <a:prstGeom prst="rect">
              <a:avLst/>
            </a:prstGeom>
            <a:noFill/>
          </p:spPr>
          <p:txBody>
            <a:bodyPr wrap="square" rtlCol="0">
              <a:spAutoFit/>
            </a:bodyPr>
            <a:lstStyle/>
            <a:p>
              <a:endParaRPr lang="zh-CN" altLang="en-US" sz="8800" dirty="0">
                <a:solidFill>
                  <a:srgbClr val="3E693B"/>
                </a:solidFill>
                <a:latin typeface="方正宋三简体" panose="03000509000000000000" pitchFamily="65" charset="-122"/>
                <a:ea typeface="方正宋三简体" panose="03000509000000000000" pitchFamily="65" charset="-122"/>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181850" y="3860801"/>
              <a:ext cx="1151793" cy="1322070"/>
            </a:xfrm>
            <a:prstGeom prst="rect">
              <a:avLst/>
            </a:prstGeom>
            <a:noFill/>
          </p:spPr>
          <p:txBody>
            <a:bodyPr wrap="square" rtlCol="0">
              <a:spAutoFit/>
            </a:bodyPr>
            <a:lstStyle/>
            <a:p>
              <a:endParaRPr lang="zh-CN" altLang="en-US" sz="8000" dirty="0">
                <a:solidFill>
                  <a:schemeClr val="bg1"/>
                </a:solidFill>
                <a:latin typeface="方正宋三简体" panose="03000509000000000000" pitchFamily="65" charset="-122"/>
                <a:ea typeface="方正宋三简体" panose="03000509000000000000" pitchFamily="65" charset="-122"/>
              </a:endParaRPr>
            </a:p>
          </p:txBody>
        </p:sp>
        <p:cxnSp>
          <p:nvCxnSpPr>
            <p:cNvPr id="18" name="直接连接符 17"/>
            <p:cNvCxnSpPr/>
            <p:nvPr/>
          </p:nvCxnSpPr>
          <p:spPr>
            <a:xfrm flipV="1">
              <a:off x="5650352" y="1410676"/>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5794593" y="4085189"/>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258070"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23" name="流程图: 接点 22"/>
            <p:cNvSpPr/>
            <p:nvPr/>
          </p:nvSpPr>
          <p:spPr>
            <a:xfrm>
              <a:off x="7626786" y="3429000"/>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flipV="1">
              <a:off x="4251312" y="351790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665480" y="625475"/>
            <a:ext cx="11970385" cy="2400657"/>
          </a:xfrm>
          <a:prstGeom prst="rect">
            <a:avLst/>
          </a:prstGeom>
          <a:noFill/>
        </p:spPr>
        <p:txBody>
          <a:bodyPr wrap="square" rtlCol="0">
            <a:spAutoFit/>
          </a:bodyPr>
          <a:lstStyle/>
          <a:p>
            <a:r>
              <a:rPr lang="en-US" altLang="zh-CN" b="1" dirty="0">
                <a:sym typeface="+mn-ea"/>
              </a:rPr>
              <a:t>    </a:t>
            </a:r>
          </a:p>
          <a:p>
            <a:r>
              <a:rPr lang="zh-CN" altLang="en-US" sz="3200" b="1" dirty="0">
                <a:sym typeface="+mn-ea"/>
              </a:rPr>
              <a:t>           </a:t>
            </a:r>
          </a:p>
          <a:p>
            <a:endParaRPr lang="zh-CN" altLang="en-US" sz="3200" b="1" dirty="0">
              <a:sym typeface="+mn-ea"/>
            </a:endParaRPr>
          </a:p>
          <a:p>
            <a:r>
              <a:rPr lang="zh-CN" altLang="en-US" sz="3200" b="1" dirty="0">
                <a:sym typeface="+mn-ea"/>
              </a:rPr>
              <a:t>                                         </a:t>
            </a:r>
            <a:endParaRPr lang="zh-CN" altLang="en-US" sz="3200" b="1" dirty="0"/>
          </a:p>
          <a:p>
            <a:endParaRPr lang="zh-CN" altLang="en-US" b="1" dirty="0"/>
          </a:p>
          <a:p>
            <a:r>
              <a:rPr lang="zh-CN" altLang="en-US" b="1" dirty="0"/>
              <a:t> </a:t>
            </a:r>
          </a:p>
        </p:txBody>
      </p:sp>
      <p:sp>
        <p:nvSpPr>
          <p:cNvPr id="4" name="文本框 3">
            <a:extLst>
              <a:ext uri="{FF2B5EF4-FFF2-40B4-BE49-F238E27FC236}">
                <a16:creationId xmlns:a16="http://schemas.microsoft.com/office/drawing/2014/main" id="{C3FEBF4E-843E-4D0B-BB2B-10DC30024E3F}"/>
              </a:ext>
            </a:extLst>
          </p:cNvPr>
          <p:cNvSpPr txBox="1"/>
          <p:nvPr/>
        </p:nvSpPr>
        <p:spPr>
          <a:xfrm>
            <a:off x="3659528" y="1981239"/>
            <a:ext cx="6003762" cy="2123658"/>
          </a:xfrm>
          <a:prstGeom prst="rect">
            <a:avLst/>
          </a:prstGeom>
          <a:noFill/>
        </p:spPr>
        <p:txBody>
          <a:bodyPr wrap="square" rtlCol="0">
            <a:spAutoFit/>
          </a:bodyPr>
          <a:lstStyle/>
          <a:p>
            <a:r>
              <a:rPr lang="zh-CN" altLang="en-US" sz="4400" b="1" dirty="0"/>
              <a:t>软件工程</a:t>
            </a:r>
            <a:endParaRPr lang="en-US" altLang="zh-CN" sz="4400" b="1" dirty="0"/>
          </a:p>
          <a:p>
            <a:endParaRPr lang="en-US" altLang="zh-CN" sz="4400" b="1" dirty="0"/>
          </a:p>
          <a:p>
            <a:r>
              <a:rPr lang="en-US" altLang="zh-CN" sz="4400" b="1" dirty="0"/>
              <a:t>                </a:t>
            </a:r>
            <a:r>
              <a:rPr lang="zh-CN" altLang="en-US" sz="4400" b="1" dirty="0"/>
              <a:t>项目总结</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61562" y="11306"/>
            <a:ext cx="6318851" cy="6775574"/>
          </a:xfrm>
          <a:prstGeom prst="rect">
            <a:avLst/>
          </a:prstGeom>
        </p:spPr>
      </p:pic>
      <p:sp>
        <p:nvSpPr>
          <p:cNvPr id="6" name="矩形 5"/>
          <p:cNvSpPr/>
          <p:nvPr/>
        </p:nvSpPr>
        <p:spPr>
          <a:xfrm>
            <a:off x="6096000" y="0"/>
            <a:ext cx="6096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44000" y="0"/>
            <a:ext cx="3035300" cy="2997200"/>
          </a:xfrm>
          <a:prstGeom prst="rect">
            <a:avLst/>
          </a:prstGeom>
        </p:spPr>
      </p:pic>
      <p:grpSp>
        <p:nvGrpSpPr>
          <p:cNvPr id="8" name="组合 7"/>
          <p:cNvGrpSpPr/>
          <p:nvPr/>
        </p:nvGrpSpPr>
        <p:grpSpPr>
          <a:xfrm>
            <a:off x="3659505" y="1779905"/>
            <a:ext cx="4401317" cy="4319273"/>
            <a:chOff x="3659527" y="1779640"/>
            <a:chExt cx="6435691" cy="4319611"/>
          </a:xfrm>
        </p:grpSpPr>
        <p:sp>
          <p:nvSpPr>
            <p:cNvPr id="11" name="文本框 10"/>
            <p:cNvSpPr txBox="1"/>
            <p:nvPr/>
          </p:nvSpPr>
          <p:spPr>
            <a:xfrm>
              <a:off x="3659527" y="2073097"/>
              <a:ext cx="1293203" cy="14452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800" b="0" i="0" u="none" strike="noStrike" kern="1200" cap="none" spc="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000" b="0" i="0" u="none" strike="noStrike" kern="1200" cap="none" spc="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文本框 16"/>
            <p:cNvSpPr txBox="1"/>
            <p:nvPr/>
          </p:nvSpPr>
          <p:spPr>
            <a:xfrm>
              <a:off x="7181850" y="3860801"/>
              <a:ext cx="1151793" cy="1322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000" b="0" i="0" u="none" strike="noStrike" kern="1200" cap="none" spc="0" normalizeH="0" baseline="0" noProof="0" dirty="0">
                <a:ln>
                  <a:noFill/>
                </a:ln>
                <a:solidFill>
                  <a:prstClr val="white"/>
                </a:solidFill>
                <a:effectLst/>
                <a:uLnTx/>
                <a:uFillTx/>
                <a:latin typeface="方正宋三简体" panose="03000509000000000000" pitchFamily="65" charset="-122"/>
                <a:ea typeface="方正宋三简体" panose="03000509000000000000" pitchFamily="65" charset="-122"/>
                <a:cs typeface="+mn-cs"/>
              </a:endParaRPr>
            </a:p>
          </p:txBody>
        </p:sp>
        <p:cxnSp>
          <p:nvCxnSpPr>
            <p:cNvPr id="18" name="直接连接符 17"/>
            <p:cNvCxnSpPr/>
            <p:nvPr/>
          </p:nvCxnSpPr>
          <p:spPr>
            <a:xfrm flipV="1">
              <a:off x="6931695" y="1779640"/>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7133503" y="5182555"/>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流程图: 接点 22"/>
            <p:cNvSpPr/>
            <p:nvPr/>
          </p:nvSpPr>
          <p:spPr>
            <a:xfrm>
              <a:off x="9917418" y="3841148"/>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4" name="直接连接符 23"/>
            <p:cNvCxnSpPr/>
            <p:nvPr/>
          </p:nvCxnSpPr>
          <p:spPr>
            <a:xfrm flipV="1">
              <a:off x="7385031" y="358712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sp>
        <p:nvSpPr>
          <p:cNvPr id="28" name="文本框 27"/>
          <p:cNvSpPr txBox="1"/>
          <p:nvPr/>
        </p:nvSpPr>
        <p:spPr>
          <a:xfrm>
            <a:off x="312420" y="11305"/>
            <a:ext cx="5702935" cy="218521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
        <p:nvSpPr>
          <p:cNvPr id="29" name="文本框 28"/>
          <p:cNvSpPr txBox="1"/>
          <p:nvPr/>
        </p:nvSpPr>
        <p:spPr>
          <a:xfrm>
            <a:off x="6337935" y="97102"/>
            <a:ext cx="5240020"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p:txBody>
      </p:sp>
      <p:pic>
        <p:nvPicPr>
          <p:cNvPr id="2" name="图片 1">
            <a:extLst>
              <a:ext uri="{FF2B5EF4-FFF2-40B4-BE49-F238E27FC236}">
                <a16:creationId xmlns:a16="http://schemas.microsoft.com/office/drawing/2014/main" id="{A34E088D-C689-4264-AC2A-EB8975861FA7}"/>
              </a:ext>
            </a:extLst>
          </p:cNvPr>
          <p:cNvPicPr>
            <a:picLocks noChangeAspect="1"/>
          </p:cNvPicPr>
          <p:nvPr/>
        </p:nvPicPr>
        <p:blipFill>
          <a:blip r:embed="rId4"/>
          <a:stretch>
            <a:fillRect/>
          </a:stretch>
        </p:blipFill>
        <p:spPr>
          <a:xfrm>
            <a:off x="1462357" y="1531753"/>
            <a:ext cx="9267286" cy="5115317"/>
          </a:xfrm>
          <a:prstGeom prst="rect">
            <a:avLst/>
          </a:prstGeom>
        </p:spPr>
      </p:pic>
      <p:sp>
        <p:nvSpPr>
          <p:cNvPr id="3" name="矩形 2">
            <a:extLst>
              <a:ext uri="{FF2B5EF4-FFF2-40B4-BE49-F238E27FC236}">
                <a16:creationId xmlns:a16="http://schemas.microsoft.com/office/drawing/2014/main" id="{B0F241AB-2149-4144-8A49-78EDDE683EFF}"/>
              </a:ext>
            </a:extLst>
          </p:cNvPr>
          <p:cNvSpPr/>
          <p:nvPr/>
        </p:nvSpPr>
        <p:spPr>
          <a:xfrm>
            <a:off x="4446308" y="581220"/>
            <a:ext cx="3474681" cy="73960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highlight>
                  <a:srgbClr val="3E693B"/>
                </a:highlight>
              </a:rPr>
              <a:t>注册登录页面</a:t>
            </a:r>
          </a:p>
        </p:txBody>
      </p:sp>
    </p:spTree>
    <p:extLst>
      <p:ext uri="{BB962C8B-B14F-4D97-AF65-F5344CB8AC3E}">
        <p14:creationId xmlns:p14="http://schemas.microsoft.com/office/powerpoint/2010/main" val="13960216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61562" y="11304"/>
            <a:ext cx="6318851" cy="6775575"/>
          </a:xfrm>
          <a:prstGeom prst="rect">
            <a:avLst/>
          </a:prstGeom>
        </p:spPr>
      </p:pic>
      <p:sp>
        <p:nvSpPr>
          <p:cNvPr id="6" name="矩形 5"/>
          <p:cNvSpPr/>
          <p:nvPr/>
        </p:nvSpPr>
        <p:spPr>
          <a:xfrm>
            <a:off x="6096000" y="0"/>
            <a:ext cx="6096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44000" y="0"/>
            <a:ext cx="3035300" cy="2997200"/>
          </a:xfrm>
          <a:prstGeom prst="rect">
            <a:avLst/>
          </a:prstGeom>
        </p:spPr>
      </p:pic>
      <p:grpSp>
        <p:nvGrpSpPr>
          <p:cNvPr id="8" name="组合 7"/>
          <p:cNvGrpSpPr/>
          <p:nvPr/>
        </p:nvGrpSpPr>
        <p:grpSpPr>
          <a:xfrm>
            <a:off x="3659505" y="1779905"/>
            <a:ext cx="4401317" cy="4319273"/>
            <a:chOff x="3659527" y="1779640"/>
            <a:chExt cx="6435691" cy="4319611"/>
          </a:xfrm>
        </p:grpSpPr>
        <p:sp>
          <p:nvSpPr>
            <p:cNvPr id="11" name="文本框 10"/>
            <p:cNvSpPr txBox="1"/>
            <p:nvPr/>
          </p:nvSpPr>
          <p:spPr>
            <a:xfrm>
              <a:off x="3659527" y="2073097"/>
              <a:ext cx="1293203" cy="14452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800" b="0" i="0" u="none" strike="noStrike" kern="1200" cap="none" spc="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000" b="0" i="0" u="none" strike="noStrike" kern="1200" cap="none" spc="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文本框 16"/>
            <p:cNvSpPr txBox="1"/>
            <p:nvPr/>
          </p:nvSpPr>
          <p:spPr>
            <a:xfrm>
              <a:off x="7181850" y="3860801"/>
              <a:ext cx="1151793" cy="1322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000" b="0" i="0" u="none" strike="noStrike" kern="1200" cap="none" spc="0" normalizeH="0" baseline="0" noProof="0" dirty="0">
                <a:ln>
                  <a:noFill/>
                </a:ln>
                <a:solidFill>
                  <a:prstClr val="white"/>
                </a:solidFill>
                <a:effectLst/>
                <a:uLnTx/>
                <a:uFillTx/>
                <a:latin typeface="方正宋三简体" panose="03000509000000000000" pitchFamily="65" charset="-122"/>
                <a:ea typeface="方正宋三简体" panose="03000509000000000000" pitchFamily="65" charset="-122"/>
                <a:cs typeface="+mn-cs"/>
              </a:endParaRPr>
            </a:p>
          </p:txBody>
        </p:sp>
        <p:cxnSp>
          <p:nvCxnSpPr>
            <p:cNvPr id="18" name="直接连接符 17"/>
            <p:cNvCxnSpPr/>
            <p:nvPr/>
          </p:nvCxnSpPr>
          <p:spPr>
            <a:xfrm flipV="1">
              <a:off x="6931695" y="1779640"/>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7133503" y="5182555"/>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流程图: 接点 22"/>
            <p:cNvSpPr/>
            <p:nvPr/>
          </p:nvSpPr>
          <p:spPr>
            <a:xfrm>
              <a:off x="9917418" y="3841148"/>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4" name="直接连接符 23"/>
            <p:cNvCxnSpPr/>
            <p:nvPr/>
          </p:nvCxnSpPr>
          <p:spPr>
            <a:xfrm flipV="1">
              <a:off x="7385031" y="358712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sp>
        <p:nvSpPr>
          <p:cNvPr id="28" name="文本框 27"/>
          <p:cNvSpPr txBox="1"/>
          <p:nvPr/>
        </p:nvSpPr>
        <p:spPr>
          <a:xfrm>
            <a:off x="575794" y="52361"/>
            <a:ext cx="5702935" cy="218521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
        <p:nvSpPr>
          <p:cNvPr id="29" name="文本框 28"/>
          <p:cNvSpPr txBox="1"/>
          <p:nvPr/>
        </p:nvSpPr>
        <p:spPr>
          <a:xfrm>
            <a:off x="6257290" y="99060"/>
            <a:ext cx="5240020"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p:txBody>
      </p:sp>
      <p:pic>
        <p:nvPicPr>
          <p:cNvPr id="2" name="图片 1">
            <a:extLst>
              <a:ext uri="{FF2B5EF4-FFF2-40B4-BE49-F238E27FC236}">
                <a16:creationId xmlns:a16="http://schemas.microsoft.com/office/drawing/2014/main" id="{C7FEC4D5-A178-4DE0-A2E1-BF56C1E5E353}"/>
              </a:ext>
            </a:extLst>
          </p:cNvPr>
          <p:cNvPicPr>
            <a:picLocks noChangeAspect="1"/>
          </p:cNvPicPr>
          <p:nvPr/>
        </p:nvPicPr>
        <p:blipFill>
          <a:blip r:embed="rId4"/>
          <a:stretch>
            <a:fillRect/>
          </a:stretch>
        </p:blipFill>
        <p:spPr>
          <a:xfrm>
            <a:off x="711072" y="1675130"/>
            <a:ext cx="10065499" cy="4759202"/>
          </a:xfrm>
          <a:prstGeom prst="rect">
            <a:avLst/>
          </a:prstGeom>
        </p:spPr>
      </p:pic>
      <p:sp>
        <p:nvSpPr>
          <p:cNvPr id="3" name="文本框 2">
            <a:extLst>
              <a:ext uri="{FF2B5EF4-FFF2-40B4-BE49-F238E27FC236}">
                <a16:creationId xmlns:a16="http://schemas.microsoft.com/office/drawing/2014/main" id="{0F2CB713-CE1E-41C7-B313-81E168792772}"/>
              </a:ext>
            </a:extLst>
          </p:cNvPr>
          <p:cNvSpPr txBox="1"/>
          <p:nvPr/>
        </p:nvSpPr>
        <p:spPr>
          <a:xfrm>
            <a:off x="5309755" y="556389"/>
            <a:ext cx="2155569" cy="984885"/>
          </a:xfrm>
          <a:prstGeom prst="rect">
            <a:avLst/>
          </a:prstGeom>
          <a:solidFill>
            <a:schemeClr val="bg1"/>
          </a:solidFill>
        </p:spPr>
        <p:txBody>
          <a:bodyPr wrap="square" rtlCol="0">
            <a:spAutoFit/>
          </a:bodyPr>
          <a:lstStyle/>
          <a:p>
            <a:r>
              <a:rPr lang="zh-CN" altLang="en-US" dirty="0">
                <a:highlight>
                  <a:srgbClr val="3E693B"/>
                </a:highlight>
              </a:rPr>
              <a:t>   </a:t>
            </a:r>
            <a:endParaRPr lang="en-US" altLang="zh-CN" dirty="0">
              <a:highlight>
                <a:srgbClr val="3E693B"/>
              </a:highlight>
            </a:endParaRPr>
          </a:p>
          <a:p>
            <a:r>
              <a:rPr lang="zh-CN" altLang="en-US" dirty="0">
                <a:highlight>
                  <a:srgbClr val="3E693B"/>
                </a:highlight>
              </a:rPr>
              <a:t> </a:t>
            </a:r>
            <a:r>
              <a:rPr lang="zh-CN" altLang="en-US" sz="2000" dirty="0">
                <a:solidFill>
                  <a:schemeClr val="bg1"/>
                </a:solidFill>
                <a:highlight>
                  <a:srgbClr val="3E693B"/>
                </a:highlight>
              </a:rPr>
              <a:t>个人中心页面 </a:t>
            </a:r>
            <a:endParaRPr lang="en-US" altLang="zh-CN" sz="2000" dirty="0">
              <a:solidFill>
                <a:schemeClr val="bg1"/>
              </a:solidFill>
              <a:highlight>
                <a:srgbClr val="3E693B"/>
              </a:highlight>
            </a:endParaRPr>
          </a:p>
          <a:p>
            <a:r>
              <a:rPr lang="zh-CN" altLang="en-US" sz="2000" dirty="0">
                <a:solidFill>
                  <a:schemeClr val="bg1"/>
                </a:solidFill>
                <a:highlight>
                  <a:srgbClr val="3E693B"/>
                </a:highlight>
              </a:rPr>
              <a:t> </a:t>
            </a:r>
          </a:p>
        </p:txBody>
      </p:sp>
    </p:spTree>
    <p:extLst>
      <p:ext uri="{BB962C8B-B14F-4D97-AF65-F5344CB8AC3E}">
        <p14:creationId xmlns:p14="http://schemas.microsoft.com/office/powerpoint/2010/main" val="25529474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61562" y="11304"/>
            <a:ext cx="6318851" cy="6775575"/>
          </a:xfrm>
          <a:prstGeom prst="rect">
            <a:avLst/>
          </a:prstGeom>
        </p:spPr>
      </p:pic>
      <p:sp>
        <p:nvSpPr>
          <p:cNvPr id="6" name="矩形 5"/>
          <p:cNvSpPr/>
          <p:nvPr/>
        </p:nvSpPr>
        <p:spPr>
          <a:xfrm>
            <a:off x="6096000" y="0"/>
            <a:ext cx="6096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44000" y="0"/>
            <a:ext cx="3035300" cy="2997200"/>
          </a:xfrm>
          <a:prstGeom prst="rect">
            <a:avLst/>
          </a:prstGeom>
        </p:spPr>
      </p:pic>
      <p:grpSp>
        <p:nvGrpSpPr>
          <p:cNvPr id="8" name="组合 7"/>
          <p:cNvGrpSpPr/>
          <p:nvPr/>
        </p:nvGrpSpPr>
        <p:grpSpPr>
          <a:xfrm>
            <a:off x="3659505" y="1779905"/>
            <a:ext cx="4401317" cy="4319273"/>
            <a:chOff x="3659527" y="1779640"/>
            <a:chExt cx="6435691" cy="4319611"/>
          </a:xfrm>
        </p:grpSpPr>
        <p:sp>
          <p:nvSpPr>
            <p:cNvPr id="11" name="文本框 10"/>
            <p:cNvSpPr txBox="1"/>
            <p:nvPr/>
          </p:nvSpPr>
          <p:spPr>
            <a:xfrm>
              <a:off x="3659527" y="2073097"/>
              <a:ext cx="1293203" cy="14452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800" b="0" i="0" u="none" strike="noStrike" kern="1200" cap="none" spc="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000" b="0" i="0" u="none" strike="noStrike" kern="1200" cap="none" spc="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文本框 16"/>
            <p:cNvSpPr txBox="1"/>
            <p:nvPr/>
          </p:nvSpPr>
          <p:spPr>
            <a:xfrm>
              <a:off x="7181850" y="3860801"/>
              <a:ext cx="1151793" cy="1322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000" b="0" i="0" u="none" strike="noStrike" kern="1200" cap="none" spc="0" normalizeH="0" baseline="0" noProof="0" dirty="0">
                <a:ln>
                  <a:noFill/>
                </a:ln>
                <a:solidFill>
                  <a:prstClr val="white"/>
                </a:solidFill>
                <a:effectLst/>
                <a:uLnTx/>
                <a:uFillTx/>
                <a:latin typeface="方正宋三简体" panose="03000509000000000000" pitchFamily="65" charset="-122"/>
                <a:ea typeface="方正宋三简体" panose="03000509000000000000" pitchFamily="65" charset="-122"/>
                <a:cs typeface="+mn-cs"/>
              </a:endParaRPr>
            </a:p>
          </p:txBody>
        </p:sp>
        <p:cxnSp>
          <p:nvCxnSpPr>
            <p:cNvPr id="18" name="直接连接符 17"/>
            <p:cNvCxnSpPr/>
            <p:nvPr/>
          </p:nvCxnSpPr>
          <p:spPr>
            <a:xfrm flipV="1">
              <a:off x="6931695" y="1779640"/>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7133503" y="5182555"/>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流程图: 接点 22"/>
            <p:cNvSpPr/>
            <p:nvPr/>
          </p:nvSpPr>
          <p:spPr>
            <a:xfrm>
              <a:off x="9917418" y="3841148"/>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4" name="直接连接符 23"/>
            <p:cNvCxnSpPr/>
            <p:nvPr/>
          </p:nvCxnSpPr>
          <p:spPr>
            <a:xfrm flipV="1">
              <a:off x="7385031" y="358712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sp>
        <p:nvSpPr>
          <p:cNvPr id="28" name="文本框 27"/>
          <p:cNvSpPr txBox="1"/>
          <p:nvPr/>
        </p:nvSpPr>
        <p:spPr>
          <a:xfrm>
            <a:off x="312420" y="11305"/>
            <a:ext cx="5702935" cy="218521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
        <p:nvSpPr>
          <p:cNvPr id="29" name="文本框 28"/>
          <p:cNvSpPr txBox="1"/>
          <p:nvPr/>
        </p:nvSpPr>
        <p:spPr>
          <a:xfrm>
            <a:off x="6257290" y="99060"/>
            <a:ext cx="5240020"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p:txBody>
      </p:sp>
      <p:pic>
        <p:nvPicPr>
          <p:cNvPr id="3" name="图片 2">
            <a:extLst>
              <a:ext uri="{FF2B5EF4-FFF2-40B4-BE49-F238E27FC236}">
                <a16:creationId xmlns:a16="http://schemas.microsoft.com/office/drawing/2014/main" id="{82BD4D5A-4474-4C64-929C-444757D6F3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1281" y="1722020"/>
            <a:ext cx="10172131" cy="4836459"/>
          </a:xfrm>
          <a:prstGeom prst="rect">
            <a:avLst/>
          </a:prstGeom>
        </p:spPr>
      </p:pic>
      <p:sp>
        <p:nvSpPr>
          <p:cNvPr id="4" name="文本框 3">
            <a:extLst>
              <a:ext uri="{FF2B5EF4-FFF2-40B4-BE49-F238E27FC236}">
                <a16:creationId xmlns:a16="http://schemas.microsoft.com/office/drawing/2014/main" id="{3034449E-D37F-4066-8564-E008C109D54D}"/>
              </a:ext>
            </a:extLst>
          </p:cNvPr>
          <p:cNvSpPr txBox="1"/>
          <p:nvPr/>
        </p:nvSpPr>
        <p:spPr>
          <a:xfrm>
            <a:off x="5237110" y="887321"/>
            <a:ext cx="1996203" cy="400110"/>
          </a:xfrm>
          <a:prstGeom prst="rect">
            <a:avLst/>
          </a:prstGeom>
          <a:solidFill>
            <a:schemeClr val="bg1"/>
          </a:solidFill>
        </p:spPr>
        <p:txBody>
          <a:bodyPr wrap="square" rtlCol="0">
            <a:spAutoFit/>
          </a:bodyPr>
          <a:lstStyle/>
          <a:p>
            <a:r>
              <a:rPr lang="zh-CN" altLang="en-US" sz="2000" dirty="0">
                <a:solidFill>
                  <a:schemeClr val="bg1"/>
                </a:solidFill>
                <a:highlight>
                  <a:srgbClr val="3E693B"/>
                </a:highlight>
              </a:rPr>
              <a:t>商品求购页面</a:t>
            </a:r>
          </a:p>
        </p:txBody>
      </p:sp>
    </p:spTree>
    <p:extLst>
      <p:ext uri="{BB962C8B-B14F-4D97-AF65-F5344CB8AC3E}">
        <p14:creationId xmlns:p14="http://schemas.microsoft.com/office/powerpoint/2010/main" val="2862851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72104" y="0"/>
            <a:ext cx="6329393" cy="6786879"/>
          </a:xfrm>
          <a:prstGeom prst="rect">
            <a:avLst/>
          </a:prstGeom>
        </p:spPr>
      </p:pic>
      <p:sp>
        <p:nvSpPr>
          <p:cNvPr id="6" name="矩形 5"/>
          <p:cNvSpPr/>
          <p:nvPr/>
        </p:nvSpPr>
        <p:spPr>
          <a:xfrm>
            <a:off x="6096000" y="0"/>
            <a:ext cx="6096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44000" y="0"/>
            <a:ext cx="3035300" cy="2997200"/>
          </a:xfrm>
          <a:prstGeom prst="rect">
            <a:avLst/>
          </a:prstGeom>
        </p:spPr>
      </p:pic>
      <p:grpSp>
        <p:nvGrpSpPr>
          <p:cNvPr id="8" name="组合 7"/>
          <p:cNvGrpSpPr/>
          <p:nvPr/>
        </p:nvGrpSpPr>
        <p:grpSpPr>
          <a:xfrm>
            <a:off x="3659505" y="1779905"/>
            <a:ext cx="4401317" cy="4319273"/>
            <a:chOff x="3659527" y="1779640"/>
            <a:chExt cx="6435691" cy="4319611"/>
          </a:xfrm>
        </p:grpSpPr>
        <p:sp>
          <p:nvSpPr>
            <p:cNvPr id="11" name="文本框 10"/>
            <p:cNvSpPr txBox="1"/>
            <p:nvPr/>
          </p:nvSpPr>
          <p:spPr>
            <a:xfrm>
              <a:off x="3659527" y="2073097"/>
              <a:ext cx="1293203" cy="14452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800" b="0" i="0" u="none" strike="noStrike" kern="1200" cap="none" spc="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000" b="0" i="0" u="none" strike="noStrike" kern="1200" cap="none" spc="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文本框 16"/>
            <p:cNvSpPr txBox="1"/>
            <p:nvPr/>
          </p:nvSpPr>
          <p:spPr>
            <a:xfrm>
              <a:off x="7181850" y="3860801"/>
              <a:ext cx="1151793" cy="1322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000" b="0" i="0" u="none" strike="noStrike" kern="1200" cap="none" spc="0" normalizeH="0" baseline="0" noProof="0" dirty="0">
                <a:ln>
                  <a:noFill/>
                </a:ln>
                <a:solidFill>
                  <a:prstClr val="white"/>
                </a:solidFill>
                <a:effectLst/>
                <a:uLnTx/>
                <a:uFillTx/>
                <a:latin typeface="方正宋三简体" panose="03000509000000000000" pitchFamily="65" charset="-122"/>
                <a:ea typeface="方正宋三简体" panose="03000509000000000000" pitchFamily="65" charset="-122"/>
                <a:cs typeface="+mn-cs"/>
              </a:endParaRPr>
            </a:p>
          </p:txBody>
        </p:sp>
        <p:cxnSp>
          <p:nvCxnSpPr>
            <p:cNvPr id="18" name="直接连接符 17"/>
            <p:cNvCxnSpPr/>
            <p:nvPr/>
          </p:nvCxnSpPr>
          <p:spPr>
            <a:xfrm flipV="1">
              <a:off x="6931695" y="1779640"/>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7133503" y="5182555"/>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3" name="流程图: 接点 22"/>
            <p:cNvSpPr/>
            <p:nvPr/>
          </p:nvSpPr>
          <p:spPr>
            <a:xfrm>
              <a:off x="9917418" y="3841148"/>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4" name="直接连接符 23"/>
            <p:cNvCxnSpPr/>
            <p:nvPr/>
          </p:nvCxnSpPr>
          <p:spPr>
            <a:xfrm flipV="1">
              <a:off x="7385031" y="358712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sp>
        <p:nvSpPr>
          <p:cNvPr id="28" name="文本框 27"/>
          <p:cNvSpPr txBox="1"/>
          <p:nvPr/>
        </p:nvSpPr>
        <p:spPr>
          <a:xfrm>
            <a:off x="4162567" y="174832"/>
            <a:ext cx="4878999" cy="218521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
        <p:nvSpPr>
          <p:cNvPr id="29" name="文本框 28"/>
          <p:cNvSpPr txBox="1"/>
          <p:nvPr/>
        </p:nvSpPr>
        <p:spPr>
          <a:xfrm>
            <a:off x="5440812" y="81478"/>
            <a:ext cx="5240020"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p:txBody>
      </p:sp>
      <p:pic>
        <p:nvPicPr>
          <p:cNvPr id="2" name="图片 1">
            <a:extLst>
              <a:ext uri="{FF2B5EF4-FFF2-40B4-BE49-F238E27FC236}">
                <a16:creationId xmlns:a16="http://schemas.microsoft.com/office/drawing/2014/main" id="{5C8C131F-3A4F-4649-9175-B5A96F1F2B4D}"/>
              </a:ext>
            </a:extLst>
          </p:cNvPr>
          <p:cNvPicPr>
            <a:picLocks noChangeAspect="1"/>
          </p:cNvPicPr>
          <p:nvPr/>
        </p:nvPicPr>
        <p:blipFill>
          <a:blip r:embed="rId4"/>
          <a:stretch>
            <a:fillRect/>
          </a:stretch>
        </p:blipFill>
        <p:spPr>
          <a:xfrm>
            <a:off x="743203" y="1521559"/>
            <a:ext cx="10599517" cy="5020823"/>
          </a:xfrm>
          <a:prstGeom prst="rect">
            <a:avLst/>
          </a:prstGeom>
        </p:spPr>
      </p:pic>
      <p:sp>
        <p:nvSpPr>
          <p:cNvPr id="4" name="文本框 3">
            <a:extLst>
              <a:ext uri="{FF2B5EF4-FFF2-40B4-BE49-F238E27FC236}">
                <a16:creationId xmlns:a16="http://schemas.microsoft.com/office/drawing/2014/main" id="{E27AF4A9-DA0B-417F-B631-726413679A4F}"/>
              </a:ext>
            </a:extLst>
          </p:cNvPr>
          <p:cNvSpPr txBox="1"/>
          <p:nvPr/>
        </p:nvSpPr>
        <p:spPr>
          <a:xfrm>
            <a:off x="5403275" y="615531"/>
            <a:ext cx="1677795" cy="400110"/>
          </a:xfrm>
          <a:prstGeom prst="rect">
            <a:avLst/>
          </a:prstGeom>
          <a:solidFill>
            <a:schemeClr val="bg1"/>
          </a:solidFill>
        </p:spPr>
        <p:txBody>
          <a:bodyPr wrap="square" rtlCol="0">
            <a:spAutoFit/>
          </a:bodyPr>
          <a:lstStyle/>
          <a:p>
            <a:r>
              <a:rPr lang="zh-CN" altLang="en-US" dirty="0">
                <a:solidFill>
                  <a:schemeClr val="bg1"/>
                </a:solidFill>
                <a:highlight>
                  <a:srgbClr val="3E693B"/>
                </a:highlight>
              </a:rPr>
              <a:t>各种功能</a:t>
            </a:r>
            <a:r>
              <a:rPr lang="zh-CN" altLang="en-US" sz="2000" dirty="0">
                <a:solidFill>
                  <a:schemeClr val="bg1"/>
                </a:solidFill>
                <a:highlight>
                  <a:srgbClr val="3E693B"/>
                </a:highlight>
              </a:rPr>
              <a:t>界</a:t>
            </a:r>
            <a:r>
              <a:rPr lang="zh-CN" altLang="en-US" dirty="0">
                <a:solidFill>
                  <a:schemeClr val="bg1"/>
                </a:solidFill>
                <a:highlight>
                  <a:srgbClr val="3E693B"/>
                </a:highlight>
              </a:rPr>
              <a:t>面</a:t>
            </a:r>
          </a:p>
        </p:txBody>
      </p:sp>
    </p:spTree>
    <p:extLst>
      <p:ext uri="{BB962C8B-B14F-4D97-AF65-F5344CB8AC3E}">
        <p14:creationId xmlns:p14="http://schemas.microsoft.com/office/powerpoint/2010/main" val="17831804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1036475" y="23229"/>
            <a:ext cx="7581265" cy="6858000"/>
          </a:xfrm>
          <a:prstGeom prst="rect">
            <a:avLst/>
          </a:prstGeom>
        </p:spPr>
      </p:pic>
      <p:sp>
        <p:nvSpPr>
          <p:cNvPr id="6" name="矩形 5"/>
          <p:cNvSpPr/>
          <p:nvPr/>
        </p:nvSpPr>
        <p:spPr>
          <a:xfrm>
            <a:off x="6544790" y="23228"/>
            <a:ext cx="5647210" cy="683477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grpSp>
        <p:nvGrpSpPr>
          <p:cNvPr id="45" name="组合 44"/>
          <p:cNvGrpSpPr/>
          <p:nvPr/>
        </p:nvGrpSpPr>
        <p:grpSpPr>
          <a:xfrm>
            <a:off x="4357835" y="2299657"/>
            <a:ext cx="3476330" cy="1652715"/>
            <a:chOff x="4357835" y="2286185"/>
            <a:chExt cx="3476330" cy="1652715"/>
          </a:xfrm>
        </p:grpSpPr>
        <p:sp>
          <p:nvSpPr>
            <p:cNvPr id="41"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357835" y="2286185"/>
              <a:ext cx="309880" cy="64516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3600" i="0" u="none" strike="noStrike" kern="1200" cap="none" spc="30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Segoe UI" panose="020B0502040204020203" pitchFamily="34" charset="0"/>
              </a:endParaRPr>
            </a:p>
          </p:txBody>
        </p:sp>
        <p:sp>
          <p:nvSpPr>
            <p:cNvPr id="42"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357835" y="3639815"/>
              <a:ext cx="3476330" cy="29908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50000"/>
                </a:lnSpc>
                <a:defRPr/>
              </a:pPr>
              <a:r>
                <a:rPr kumimoji="0" lang="en-US" altLang="zh-CN" sz="900" b="0" i="0" u="none" strike="noStrike" kern="1200" cap="none" spc="300" normalizeH="0" baseline="0" noProof="0" dirty="0">
                  <a:ln>
                    <a:noFill/>
                  </a:ln>
                  <a:solidFill>
                    <a:srgbClr val="3E693B"/>
                  </a:solidFill>
                  <a:effectLst/>
                  <a:uLnTx/>
                  <a:uFillTx/>
                  <a:latin typeface="微软雅黑" panose="020B0503020204020204" pitchFamily="34" charset="-122"/>
                  <a:ea typeface="微软雅黑" panose="020B0503020204020204" pitchFamily="34" charset="-122"/>
                  <a:cs typeface="Segoe UI Light" panose="020B0502040204020203" pitchFamily="34" charset="0"/>
                </a:rPr>
                <a:t> </a:t>
              </a:r>
            </a:p>
          </p:txBody>
        </p:sp>
        <p:sp>
          <p:nvSpPr>
            <p:cNvPr id="44" name="文本框 43"/>
            <p:cNvSpPr txBox="1"/>
            <p:nvPr/>
          </p:nvSpPr>
          <p:spPr>
            <a:xfrm>
              <a:off x="4357835" y="2931925"/>
              <a:ext cx="2487465" cy="460375"/>
            </a:xfrm>
            <a:prstGeom prst="rect">
              <a:avLst/>
            </a:prstGeom>
            <a:noFill/>
          </p:spPr>
          <p:txBody>
            <a:bodyPr wrap="square" rtlCol="0">
              <a:spAutoFit/>
            </a:bodyPr>
            <a:lstStyle/>
            <a:p>
              <a:endParaRPr lang="zh-CN" altLang="en-US" sz="2400" spc="600" dirty="0">
                <a:solidFill>
                  <a:srgbClr val="3E693B"/>
                </a:solidFill>
                <a:latin typeface="方正宋三简体" panose="03000509000000000000" pitchFamily="65" charset="-122"/>
                <a:ea typeface="方正宋三简体" panose="03000509000000000000" pitchFamily="65" charset="-122"/>
              </a:endParaRPr>
            </a:p>
          </p:txBody>
        </p:sp>
      </p:grpSp>
      <p:sp>
        <p:nvSpPr>
          <p:cNvPr id="7" name="流程图: 过程 6">
            <a:extLst>
              <a:ext uri="{FF2B5EF4-FFF2-40B4-BE49-F238E27FC236}">
                <a16:creationId xmlns:a16="http://schemas.microsoft.com/office/drawing/2014/main" id="{C8F1B1D5-6F5B-4DC8-91CC-C120389DA2E4}"/>
              </a:ext>
            </a:extLst>
          </p:cNvPr>
          <p:cNvSpPr/>
          <p:nvPr/>
        </p:nvSpPr>
        <p:spPr>
          <a:xfrm>
            <a:off x="2811439" y="2399972"/>
            <a:ext cx="7257918" cy="1253314"/>
          </a:xfrm>
          <a:prstGeom prst="flowChartProcess">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800" dirty="0">
                <a:solidFill>
                  <a:schemeClr val="accent6"/>
                </a:solidFill>
              </a:rPr>
              <a:t>测试</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t="60555"/>
          <a:stretch>
            <a:fillRect/>
          </a:stretch>
        </p:blipFill>
        <p:spPr>
          <a:xfrm>
            <a:off x="1" y="-1"/>
            <a:ext cx="6256380" cy="6858000"/>
          </a:xfrm>
          <a:prstGeom prst="rect">
            <a:avLst/>
          </a:prstGeom>
        </p:spPr>
      </p:pic>
      <p:sp>
        <p:nvSpPr>
          <p:cNvPr id="6" name="矩形 5"/>
          <p:cNvSpPr/>
          <p:nvPr/>
        </p:nvSpPr>
        <p:spPr>
          <a:xfrm>
            <a:off x="6256381" y="0"/>
            <a:ext cx="5935619"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4" cstate="print">
            <a:extLst>
              <a:ext uri="{28A0092B-C50C-407E-A947-70E740481C1C}">
                <a14:useLocalDpi xmlns:a14="http://schemas.microsoft.com/office/drawing/2010/main" val="0"/>
              </a:ext>
            </a:extLst>
          </a:blip>
          <a:srcRect t="62592" r="7674"/>
          <a:stretch>
            <a:fillRect/>
          </a:stretch>
        </p:blipFill>
        <p:spPr>
          <a:xfrm>
            <a:off x="0" y="4557395"/>
            <a:ext cx="4432300" cy="2300605"/>
          </a:xfrm>
          <a:prstGeom prst="rect">
            <a:avLst/>
          </a:prstGeom>
        </p:spPr>
      </p:pic>
      <p:pic>
        <p:nvPicPr>
          <p:cNvPr id="10" name="图片 9"/>
          <p:cNvPicPr>
            <a:picLocks noChangeAspect="1"/>
          </p:cNvPicPr>
          <p:nvPr/>
        </p:nvPicPr>
        <p:blipFill rotWithShape="1">
          <a:blip r:embed="rId5"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sp>
        <p:nvSpPr>
          <p:cNvPr id="3" name="文本框 2"/>
          <p:cNvSpPr txBox="1"/>
          <p:nvPr/>
        </p:nvSpPr>
        <p:spPr>
          <a:xfrm>
            <a:off x="1528445" y="410210"/>
            <a:ext cx="5349240" cy="1015663"/>
          </a:xfrm>
          <a:prstGeom prst="rect">
            <a:avLst/>
          </a:prstGeom>
          <a:noFill/>
        </p:spPr>
        <p:txBody>
          <a:bodyPr wrap="square" rtlCol="0">
            <a:spAutoFit/>
          </a:bodyPr>
          <a:lstStyle/>
          <a:p>
            <a:endParaRPr lang="zh-CN" altLang="en-US" sz="2000" b="1" dirty="0"/>
          </a:p>
          <a:p>
            <a:endParaRPr lang="zh-CN" altLang="en-US" sz="2000" b="1" dirty="0"/>
          </a:p>
          <a:p>
            <a:endParaRPr lang="zh-CN" altLang="en-US" sz="2000" b="1" dirty="0"/>
          </a:p>
        </p:txBody>
      </p:sp>
      <p:sp>
        <p:nvSpPr>
          <p:cNvPr id="7" name="文本框 6"/>
          <p:cNvSpPr txBox="1"/>
          <p:nvPr/>
        </p:nvSpPr>
        <p:spPr>
          <a:xfrm>
            <a:off x="7978775" y="410845"/>
            <a:ext cx="3625215" cy="923330"/>
          </a:xfrm>
          <a:prstGeom prst="rect">
            <a:avLst/>
          </a:prstGeom>
          <a:noFill/>
        </p:spPr>
        <p:txBody>
          <a:bodyPr wrap="square" rtlCol="0">
            <a:spAutoFit/>
          </a:bodyPr>
          <a:lstStyle/>
          <a:p>
            <a:endParaRPr lang="zh-CN" altLang="en-US" dirty="0">
              <a:sym typeface="+mn-ea"/>
            </a:endParaRPr>
          </a:p>
          <a:p>
            <a:endParaRPr lang="zh-CN" altLang="en-US" dirty="0">
              <a:sym typeface="+mn-ea"/>
            </a:endParaRPr>
          </a:p>
          <a:p>
            <a:endParaRPr lang="zh-CN" altLang="en-US" dirty="0"/>
          </a:p>
        </p:txBody>
      </p:sp>
      <p:graphicFrame>
        <p:nvGraphicFramePr>
          <p:cNvPr id="12" name="对象 11">
            <a:extLst>
              <a:ext uri="{FF2B5EF4-FFF2-40B4-BE49-F238E27FC236}">
                <a16:creationId xmlns:a16="http://schemas.microsoft.com/office/drawing/2014/main" id="{F0042387-2424-4193-8D46-D33236FB0542}"/>
              </a:ext>
            </a:extLst>
          </p:cNvPr>
          <p:cNvGraphicFramePr>
            <a:graphicFrameLocks noChangeAspect="1"/>
          </p:cNvGraphicFramePr>
          <p:nvPr>
            <p:extLst>
              <p:ext uri="{D42A27DB-BD31-4B8C-83A1-F6EECF244321}">
                <p14:modId xmlns:p14="http://schemas.microsoft.com/office/powerpoint/2010/main" val="1121524293"/>
              </p:ext>
            </p:extLst>
          </p:nvPr>
        </p:nvGraphicFramePr>
        <p:xfrm>
          <a:off x="3619583" y="1142208"/>
          <a:ext cx="8718384" cy="5437186"/>
        </p:xfrm>
        <a:graphic>
          <a:graphicData uri="http://schemas.openxmlformats.org/presentationml/2006/ole">
            <mc:AlternateContent xmlns:mc="http://schemas.openxmlformats.org/markup-compatibility/2006">
              <mc:Choice xmlns:v="urn:schemas-microsoft-com:vml" Requires="v">
                <p:oleObj spid="_x0000_s1028" name="Document" r:id="rId6" imgW="6728283" imgH="4015536" progId="Word.Document.8">
                  <p:embed/>
                </p:oleObj>
              </mc:Choice>
              <mc:Fallback>
                <p:oleObj name="Document" r:id="rId6" imgW="6728283" imgH="4015536" progId="Word.Document.8">
                  <p:embed/>
                  <p:pic>
                    <p:nvPicPr>
                      <p:cNvPr id="0" name=""/>
                      <p:cNvPicPr/>
                      <p:nvPr/>
                    </p:nvPicPr>
                    <p:blipFill>
                      <a:blip r:embed="rId7"/>
                      <a:stretch>
                        <a:fillRect/>
                      </a:stretch>
                    </p:blipFill>
                    <p:spPr>
                      <a:xfrm>
                        <a:off x="3619583" y="1142208"/>
                        <a:ext cx="8718384" cy="5437186"/>
                      </a:xfrm>
                      <a:prstGeom prst="rect">
                        <a:avLst/>
                      </a:prstGeom>
                    </p:spPr>
                  </p:pic>
                </p:oleObj>
              </mc:Fallback>
            </mc:AlternateContent>
          </a:graphicData>
        </a:graphic>
      </p:graphicFrame>
      <p:sp>
        <p:nvSpPr>
          <p:cNvPr id="13" name="文本框 12">
            <a:extLst>
              <a:ext uri="{FF2B5EF4-FFF2-40B4-BE49-F238E27FC236}">
                <a16:creationId xmlns:a16="http://schemas.microsoft.com/office/drawing/2014/main" id="{A14321D7-6AD3-4286-A25F-80ACE9454C76}"/>
              </a:ext>
            </a:extLst>
          </p:cNvPr>
          <p:cNvSpPr txBox="1"/>
          <p:nvPr/>
        </p:nvSpPr>
        <p:spPr>
          <a:xfrm>
            <a:off x="2047164" y="1142208"/>
            <a:ext cx="1572418" cy="5013360"/>
          </a:xfrm>
          <a:prstGeom prst="rect">
            <a:avLst/>
          </a:prstGeom>
          <a:noFill/>
          <a:ln>
            <a:solidFill>
              <a:schemeClr val="accent6"/>
            </a:solidFill>
          </a:ln>
        </p:spPr>
        <p:txBody>
          <a:bodyPr wrap="square" rtlCol="0">
            <a:spAutoFit/>
          </a:bodyPr>
          <a:lstStyle/>
          <a:p>
            <a:pPr algn="ctr">
              <a:lnSpc>
                <a:spcPct val="150000"/>
              </a:lnSpc>
            </a:pPr>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pPr>
            <a:endPar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pPr>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pPr>
            <a:endPar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pPr>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pPr>
            <a:r>
              <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rPr>
              <a:t> </a:t>
            </a:r>
            <a:r>
              <a:rPr lang="zh-CN" altLang="en-US" sz="1800" kern="100" dirty="0">
                <a:effectLst/>
                <a:latin typeface="宋体" panose="02010600030101010101" pitchFamily="2" charset="-122"/>
                <a:ea typeface="宋体" panose="02010600030101010101" pitchFamily="2" charset="-122"/>
                <a:cs typeface="Times New Roman" panose="02020603050405020304" pitchFamily="18" charset="0"/>
              </a:rPr>
              <a:t>用例项划分表</a:t>
            </a:r>
            <a:endPar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pPr>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pPr>
            <a:endPar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pPr>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pPr>
            <a:endPar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pPr>
            <a:endParaRPr lang="en-US" altLang="zh-CN" kern="100" dirty="0">
              <a:solidFill>
                <a:schemeClr val="accent1">
                  <a:lumMod val="60000"/>
                  <a:lumOff val="40000"/>
                </a:schemeClr>
              </a:solidFill>
              <a:latin typeface="宋体" panose="02010600030101010101" pitchFamily="2" charset="-122"/>
              <a:ea typeface="宋体" panose="02010600030101010101" pitchFamily="2" charset="-122"/>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67945" y="0"/>
            <a:ext cx="6791960" cy="6858000"/>
          </a:xfrm>
          <a:prstGeom prst="rect">
            <a:avLst/>
          </a:prstGeom>
        </p:spPr>
      </p:pic>
      <p:sp>
        <p:nvSpPr>
          <p:cNvPr id="6" name="矩形 5"/>
          <p:cNvSpPr/>
          <p:nvPr/>
        </p:nvSpPr>
        <p:spPr>
          <a:xfrm>
            <a:off x="6859905" y="0"/>
            <a:ext cx="5400040" cy="6858000"/>
          </a:xfrm>
          <a:prstGeom prst="rect">
            <a:avLst/>
          </a:prstGeom>
          <a:solidFill>
            <a:schemeClr val="accent3">
              <a:lumMod val="20000"/>
              <a:lumOff val="8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pic>
        <p:nvPicPr>
          <p:cNvPr id="2" name="图片 1">
            <a:extLst>
              <a:ext uri="{FF2B5EF4-FFF2-40B4-BE49-F238E27FC236}">
                <a16:creationId xmlns:a16="http://schemas.microsoft.com/office/drawing/2014/main" id="{A66033D6-6841-42A3-A78B-ADA63C23EE65}"/>
              </a:ext>
            </a:extLst>
          </p:cNvPr>
          <p:cNvPicPr>
            <a:picLocks noChangeAspect="1"/>
          </p:cNvPicPr>
          <p:nvPr/>
        </p:nvPicPr>
        <p:blipFill>
          <a:blip r:embed="rId4"/>
          <a:stretch>
            <a:fillRect/>
          </a:stretch>
        </p:blipFill>
        <p:spPr>
          <a:xfrm>
            <a:off x="3927380" y="1665027"/>
            <a:ext cx="7874798" cy="4342831"/>
          </a:xfrm>
          <a:prstGeom prst="rect">
            <a:avLst/>
          </a:prstGeom>
        </p:spPr>
      </p:pic>
      <p:sp>
        <p:nvSpPr>
          <p:cNvPr id="8" name="文本框 7">
            <a:extLst>
              <a:ext uri="{FF2B5EF4-FFF2-40B4-BE49-F238E27FC236}">
                <a16:creationId xmlns:a16="http://schemas.microsoft.com/office/drawing/2014/main" id="{51367C87-2AEE-4A7F-8818-E6D9317643C8}"/>
              </a:ext>
            </a:extLst>
          </p:cNvPr>
          <p:cNvSpPr txBox="1"/>
          <p:nvPr/>
        </p:nvSpPr>
        <p:spPr>
          <a:xfrm>
            <a:off x="2402006" y="1665027"/>
            <a:ext cx="1525374" cy="3835021"/>
          </a:xfrm>
          <a:prstGeom prst="rect">
            <a:avLst/>
          </a:prstGeom>
          <a:noFill/>
          <a:ln>
            <a:solidFill>
              <a:schemeClr val="accent6"/>
            </a:solidFill>
          </a:ln>
        </p:spPr>
        <p:txBody>
          <a:bodyPr wrap="square" rtlCol="0">
            <a:spAutoFit/>
          </a:bodyPr>
          <a:lstStyle/>
          <a:p>
            <a:endPar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endParaRPr>
          </a:p>
          <a:p>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endPar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endParaRPr>
          </a:p>
          <a:p>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endPar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endParaRPr>
          </a:p>
          <a:p>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r>
              <a:rPr lang="zh-CN" altLang="en-US" sz="1800" kern="100" dirty="0">
                <a:effectLst/>
                <a:latin typeface="宋体" panose="02010600030101010101" pitchFamily="2" charset="-122"/>
                <a:ea typeface="宋体" panose="02010600030101010101" pitchFamily="2" charset="-122"/>
                <a:cs typeface="Times New Roman" panose="02020603050405020304" pitchFamily="18" charset="0"/>
              </a:rPr>
              <a:t>用例项划分表</a:t>
            </a:r>
            <a:endPar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endParaRPr>
          </a:p>
          <a:p>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a:p>
            <a:endParaRPr lang="en-US" altLang="zh-CN" kern="100" dirty="0">
              <a:latin typeface="宋体" panose="02010600030101010101" pitchFamily="2" charset="-122"/>
              <a:ea typeface="宋体" panose="02010600030101010101" pitchFamily="2" charset="-122"/>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1" y="-1"/>
            <a:ext cx="6256380" cy="6858000"/>
          </a:xfrm>
          <a:prstGeom prst="rect">
            <a:avLst/>
          </a:prstGeom>
        </p:spPr>
      </p:pic>
      <p:sp>
        <p:nvSpPr>
          <p:cNvPr id="6" name="矩形 5"/>
          <p:cNvSpPr/>
          <p:nvPr/>
        </p:nvSpPr>
        <p:spPr>
          <a:xfrm>
            <a:off x="6256381" y="0"/>
            <a:ext cx="5935619"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0" y="4557395"/>
            <a:ext cx="4432300" cy="2300605"/>
          </a:xfrm>
          <a:prstGeom prst="rect">
            <a:avLst/>
          </a:prstGeom>
        </p:spPr>
      </p:pic>
      <p:pic>
        <p:nvPicPr>
          <p:cNvPr id="10" name="图片 9"/>
          <p:cNvPicPr>
            <a:picLocks noChangeAspect="1"/>
          </p:cNvPicPr>
          <p:nvPr/>
        </p:nvPicPr>
        <p:blipFill rotWithShape="1">
          <a:blip r:embed="rId4"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sp>
        <p:nvSpPr>
          <p:cNvPr id="3" name="文本框 2"/>
          <p:cNvSpPr txBox="1"/>
          <p:nvPr/>
        </p:nvSpPr>
        <p:spPr>
          <a:xfrm>
            <a:off x="1528445" y="410210"/>
            <a:ext cx="5349240"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
        <p:nvSpPr>
          <p:cNvPr id="7" name="文本框 6"/>
          <p:cNvSpPr txBox="1"/>
          <p:nvPr/>
        </p:nvSpPr>
        <p:spPr>
          <a:xfrm>
            <a:off x="7978775" y="410845"/>
            <a:ext cx="3625215"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sym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
        <p:nvSpPr>
          <p:cNvPr id="13" name="文本框 12">
            <a:extLst>
              <a:ext uri="{FF2B5EF4-FFF2-40B4-BE49-F238E27FC236}">
                <a16:creationId xmlns:a16="http://schemas.microsoft.com/office/drawing/2014/main" id="{A14321D7-6AD3-4286-A25F-80ACE9454C76}"/>
              </a:ext>
            </a:extLst>
          </p:cNvPr>
          <p:cNvSpPr txBox="1"/>
          <p:nvPr/>
        </p:nvSpPr>
        <p:spPr>
          <a:xfrm>
            <a:off x="2088108" y="1313306"/>
            <a:ext cx="1433014" cy="4182363"/>
          </a:xfrm>
          <a:prstGeom prst="rect">
            <a:avLst/>
          </a:prstGeom>
          <a:noFill/>
          <a:ln>
            <a:solidFill>
              <a:schemeClr val="accent6"/>
            </a:solidFill>
          </a:ln>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en-US" altLang="zh-CN" sz="1800" b="0" i="0" u="none" strike="noStrike" kern="1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pitchFamily="18" charset="0"/>
            </a:endParaRPr>
          </a:p>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en-US" altLang="zh-CN" sz="1800" b="0" i="0" u="none" strike="noStrike" kern="1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pitchFamily="18" charset="0"/>
            </a:endParaRPr>
          </a:p>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en-US" altLang="zh-CN" sz="1800" b="0" i="0" u="none" strike="noStrike" kern="1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pitchFamily="18" charset="0"/>
            </a:endParaRPr>
          </a:p>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en-US" altLang="zh-CN" sz="1800" b="0" i="0" u="none" strike="noStrike" kern="1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pitchFamily="18" charset="0"/>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pitchFamily="18" charset="0"/>
              </a:rPr>
              <a:t> </a:t>
            </a:r>
            <a:r>
              <a:rPr kumimoji="0" lang="zh-CN" altLang="en-US" sz="1800" b="0" i="0" u="none" strike="noStrike" kern="1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pitchFamily="18" charset="0"/>
              </a:rPr>
              <a:t>用例项划分表</a:t>
            </a:r>
            <a:endParaRPr kumimoji="0" lang="en-US" altLang="zh-CN" sz="1800" b="0" i="0" u="none" strike="noStrike" kern="1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pitchFamily="18" charset="0"/>
            </a:endParaRPr>
          </a:p>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en-US" altLang="zh-CN" sz="1800" b="0" i="0" u="none" strike="noStrike" kern="1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pitchFamily="18" charset="0"/>
            </a:endParaRPr>
          </a:p>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en-US" altLang="zh-CN" sz="1800" b="0" i="0" u="none" strike="noStrike" kern="1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pitchFamily="18" charset="0"/>
            </a:endParaRPr>
          </a:p>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en-US" altLang="zh-CN" sz="1800" b="0" i="0" u="none" strike="noStrike" kern="1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pitchFamily="18" charset="0"/>
            </a:endParaRPr>
          </a:p>
          <a:p>
            <a:pPr marL="0" marR="0" lvl="0" indent="0" algn="ctr" defTabSz="914400" rtl="0" eaLnBrk="1" fontAlgn="auto" latinLnBrk="0" hangingPunct="1">
              <a:lnSpc>
                <a:spcPct val="150000"/>
              </a:lnSpc>
              <a:spcBef>
                <a:spcPts val="0"/>
              </a:spcBef>
              <a:spcAft>
                <a:spcPts val="0"/>
              </a:spcAft>
              <a:buClrTx/>
              <a:buSzTx/>
              <a:buFontTx/>
              <a:buNone/>
              <a:tabLst/>
              <a:defRPr/>
            </a:pPr>
            <a:endParaRPr kumimoji="0" lang="en-US" altLang="zh-CN" sz="1800" b="0" i="0" u="none" strike="noStrike" kern="100" cap="none" spc="0" normalizeH="0" baseline="0" noProof="0" dirty="0">
              <a:ln>
                <a:noFill/>
              </a:ln>
              <a:solidFill>
                <a:srgbClr val="4472C4">
                  <a:lumMod val="60000"/>
                  <a:lumOff val="40000"/>
                </a:srgbClr>
              </a:solidFill>
              <a:effectLst/>
              <a:uLnTx/>
              <a:uFillTx/>
              <a:latin typeface="宋体" panose="02010600030101010101" pitchFamily="2" charset="-122"/>
              <a:ea typeface="宋体" panose="02010600030101010101" pitchFamily="2" charset="-122"/>
              <a:cs typeface="Times New Roman" panose="02020603050405020304" pitchFamily="18" charset="0"/>
            </a:endParaRPr>
          </a:p>
        </p:txBody>
      </p:sp>
      <p:pic>
        <p:nvPicPr>
          <p:cNvPr id="2" name="图片 1">
            <a:extLst>
              <a:ext uri="{FF2B5EF4-FFF2-40B4-BE49-F238E27FC236}">
                <a16:creationId xmlns:a16="http://schemas.microsoft.com/office/drawing/2014/main" id="{5DDDC627-4C63-47D1-8779-2D18738BECFD}"/>
              </a:ext>
            </a:extLst>
          </p:cNvPr>
          <p:cNvPicPr>
            <a:picLocks noChangeAspect="1"/>
          </p:cNvPicPr>
          <p:nvPr/>
        </p:nvPicPr>
        <p:blipFill>
          <a:blip r:embed="rId5"/>
          <a:stretch>
            <a:fillRect/>
          </a:stretch>
        </p:blipFill>
        <p:spPr>
          <a:xfrm>
            <a:off x="3528915" y="1334175"/>
            <a:ext cx="7712649" cy="4794547"/>
          </a:xfrm>
          <a:prstGeom prst="rect">
            <a:avLst/>
          </a:prstGeom>
        </p:spPr>
      </p:pic>
    </p:spTree>
    <p:extLst>
      <p:ext uri="{BB962C8B-B14F-4D97-AF65-F5344CB8AC3E}">
        <p14:creationId xmlns:p14="http://schemas.microsoft.com/office/powerpoint/2010/main" val="19526227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1036475" y="23229"/>
            <a:ext cx="7581265" cy="6858000"/>
          </a:xfrm>
          <a:prstGeom prst="rect">
            <a:avLst/>
          </a:prstGeom>
        </p:spPr>
      </p:pic>
      <p:sp>
        <p:nvSpPr>
          <p:cNvPr id="6" name="矩形 5"/>
          <p:cNvSpPr/>
          <p:nvPr/>
        </p:nvSpPr>
        <p:spPr>
          <a:xfrm>
            <a:off x="6544790" y="23228"/>
            <a:ext cx="5647210" cy="683477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grpSp>
        <p:nvGrpSpPr>
          <p:cNvPr id="45" name="组合 44"/>
          <p:cNvGrpSpPr/>
          <p:nvPr/>
        </p:nvGrpSpPr>
        <p:grpSpPr>
          <a:xfrm>
            <a:off x="4357835" y="2299657"/>
            <a:ext cx="3476330" cy="1652715"/>
            <a:chOff x="4357835" y="2286185"/>
            <a:chExt cx="3476330" cy="1652715"/>
          </a:xfrm>
        </p:grpSpPr>
        <p:sp>
          <p:nvSpPr>
            <p:cNvPr id="41"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357835" y="2286185"/>
              <a:ext cx="309880" cy="64516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3600" b="0" i="0" u="none" strike="noStrike" kern="1200" cap="none" spc="30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Segoe UI" panose="020B0502040204020203" pitchFamily="34" charset="0"/>
              </a:endParaRPr>
            </a:p>
          </p:txBody>
        </p:sp>
        <p:sp>
          <p:nvSpPr>
            <p:cNvPr id="42"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357835" y="3639815"/>
              <a:ext cx="3476330" cy="29908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900" b="0" i="0" u="none" strike="noStrike" kern="1200" cap="none" spc="300" normalizeH="0" baseline="0" noProof="0" dirty="0">
                  <a:ln>
                    <a:noFill/>
                  </a:ln>
                  <a:solidFill>
                    <a:srgbClr val="3E693B"/>
                  </a:solidFill>
                  <a:effectLst/>
                  <a:uLnTx/>
                  <a:uFillTx/>
                  <a:latin typeface="微软雅黑" panose="020B0503020204020204" pitchFamily="34" charset="-122"/>
                  <a:ea typeface="微软雅黑" panose="020B0503020204020204" pitchFamily="34" charset="-122"/>
                  <a:cs typeface="Segoe UI Light" panose="020B0502040204020203" pitchFamily="34" charset="0"/>
                </a:rPr>
                <a:t> </a:t>
              </a:r>
            </a:p>
          </p:txBody>
        </p:sp>
        <p:sp>
          <p:nvSpPr>
            <p:cNvPr id="44" name="文本框 43"/>
            <p:cNvSpPr txBox="1"/>
            <p:nvPr/>
          </p:nvSpPr>
          <p:spPr>
            <a:xfrm>
              <a:off x="4357835" y="2931925"/>
              <a:ext cx="2487465"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60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grpSp>
      <p:sp>
        <p:nvSpPr>
          <p:cNvPr id="3" name="文本框 2">
            <a:extLst>
              <a:ext uri="{FF2B5EF4-FFF2-40B4-BE49-F238E27FC236}">
                <a16:creationId xmlns:a16="http://schemas.microsoft.com/office/drawing/2014/main" id="{0A0918CE-0BA9-4F68-B6D6-598EE9FF8573}"/>
              </a:ext>
            </a:extLst>
          </p:cNvPr>
          <p:cNvSpPr txBox="1"/>
          <p:nvPr/>
        </p:nvSpPr>
        <p:spPr>
          <a:xfrm>
            <a:off x="2483893" y="2661313"/>
            <a:ext cx="7219665" cy="830997"/>
          </a:xfrm>
          <a:prstGeom prst="rect">
            <a:avLst/>
          </a:prstGeom>
          <a:solidFill>
            <a:schemeClr val="accent2">
              <a:lumMod val="20000"/>
              <a:lumOff val="80000"/>
            </a:schemeClr>
          </a:solidFill>
          <a:ln>
            <a:solidFill>
              <a:schemeClr val="tx1"/>
            </a:solidFill>
          </a:ln>
        </p:spPr>
        <p:txBody>
          <a:bodyPr wrap="square" rtlCol="0">
            <a:spAutoFit/>
          </a:bodyPr>
          <a:lstStyle/>
          <a:p>
            <a:r>
              <a:rPr lang="zh-CN" altLang="en-US" sz="4800" dirty="0">
                <a:solidFill>
                  <a:schemeClr val="accent6"/>
                </a:solidFill>
              </a:rPr>
              <a:t>                项目总结</a:t>
            </a:r>
          </a:p>
        </p:txBody>
      </p:sp>
    </p:spTree>
    <p:extLst>
      <p:ext uri="{BB962C8B-B14F-4D97-AF65-F5344CB8AC3E}">
        <p14:creationId xmlns:p14="http://schemas.microsoft.com/office/powerpoint/2010/main" val="35836201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1036475" y="23229"/>
            <a:ext cx="7581265" cy="6858000"/>
          </a:xfrm>
          <a:prstGeom prst="rect">
            <a:avLst/>
          </a:prstGeom>
        </p:spPr>
      </p:pic>
      <p:sp>
        <p:nvSpPr>
          <p:cNvPr id="6" name="矩形 5"/>
          <p:cNvSpPr/>
          <p:nvPr/>
        </p:nvSpPr>
        <p:spPr>
          <a:xfrm>
            <a:off x="6544790" y="23228"/>
            <a:ext cx="5647210" cy="683477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grpSp>
        <p:nvGrpSpPr>
          <p:cNvPr id="45" name="组合 44"/>
          <p:cNvGrpSpPr/>
          <p:nvPr/>
        </p:nvGrpSpPr>
        <p:grpSpPr>
          <a:xfrm>
            <a:off x="4357835" y="2299657"/>
            <a:ext cx="3476330" cy="1652715"/>
            <a:chOff x="4357835" y="2286185"/>
            <a:chExt cx="3476330" cy="1652715"/>
          </a:xfrm>
        </p:grpSpPr>
        <p:sp>
          <p:nvSpPr>
            <p:cNvPr id="41"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357835" y="2286185"/>
              <a:ext cx="309880" cy="64516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3600" b="0" i="0" u="none" strike="noStrike" kern="1200" cap="none" spc="30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Segoe UI" panose="020B0502040204020203" pitchFamily="34" charset="0"/>
              </a:endParaRPr>
            </a:p>
          </p:txBody>
        </p:sp>
        <p:sp>
          <p:nvSpPr>
            <p:cNvPr id="42"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357835" y="3639815"/>
              <a:ext cx="3476330" cy="29908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900" b="0" i="0" u="none" strike="noStrike" kern="1200" cap="none" spc="300" normalizeH="0" baseline="0" noProof="0" dirty="0">
                  <a:ln>
                    <a:noFill/>
                  </a:ln>
                  <a:solidFill>
                    <a:srgbClr val="3E693B"/>
                  </a:solidFill>
                  <a:effectLst/>
                  <a:uLnTx/>
                  <a:uFillTx/>
                  <a:latin typeface="微软雅黑" panose="020B0503020204020204" pitchFamily="34" charset="-122"/>
                  <a:ea typeface="微软雅黑" panose="020B0503020204020204" pitchFamily="34" charset="-122"/>
                  <a:cs typeface="Segoe UI Light" panose="020B0502040204020203" pitchFamily="34" charset="0"/>
                </a:rPr>
                <a:t> </a:t>
              </a:r>
            </a:p>
          </p:txBody>
        </p:sp>
        <p:sp>
          <p:nvSpPr>
            <p:cNvPr id="44" name="文本框 43"/>
            <p:cNvSpPr txBox="1"/>
            <p:nvPr/>
          </p:nvSpPr>
          <p:spPr>
            <a:xfrm>
              <a:off x="4357835" y="2931925"/>
              <a:ext cx="2487465"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60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grpSp>
      <p:sp>
        <p:nvSpPr>
          <p:cNvPr id="2" name="文本框 1">
            <a:extLst>
              <a:ext uri="{FF2B5EF4-FFF2-40B4-BE49-F238E27FC236}">
                <a16:creationId xmlns:a16="http://schemas.microsoft.com/office/drawing/2014/main" id="{91936277-CE8D-404E-A991-8587CB3FA809}"/>
              </a:ext>
            </a:extLst>
          </p:cNvPr>
          <p:cNvSpPr txBox="1"/>
          <p:nvPr/>
        </p:nvSpPr>
        <p:spPr>
          <a:xfrm>
            <a:off x="2866031" y="2074460"/>
            <a:ext cx="6290670" cy="2739211"/>
          </a:xfrm>
          <a:prstGeom prst="rect">
            <a:avLst/>
          </a:prstGeom>
          <a:noFill/>
        </p:spPr>
        <p:txBody>
          <a:bodyPr wrap="square" rtlCol="0">
            <a:spAutoFit/>
          </a:bodyPr>
          <a:lstStyle/>
          <a:p>
            <a:r>
              <a:rPr lang="zh-CN" altLang="en-US" sz="2400" dirty="0"/>
              <a:t>总结：本次软件工程团队项目顺利结束。 </a:t>
            </a:r>
            <a:endParaRPr lang="en-US" altLang="zh-CN" sz="2400" dirty="0"/>
          </a:p>
          <a:p>
            <a:r>
              <a:rPr lang="en-US" altLang="zh-CN" sz="2400" dirty="0"/>
              <a:t>     </a:t>
            </a:r>
          </a:p>
          <a:p>
            <a:r>
              <a:rPr lang="en-US" altLang="zh-CN" sz="2400" dirty="0"/>
              <a:t>      </a:t>
            </a:r>
            <a:r>
              <a:rPr lang="zh-CN" altLang="en-US" sz="2000" dirty="0"/>
              <a:t>团队先进行需求分析，再到设计，最后到进行实现之后，开始进行对系统进行测试，找出系统中存在的</a:t>
            </a:r>
            <a:r>
              <a:rPr lang="en-US" altLang="zh-CN" sz="2000" dirty="0"/>
              <a:t>Bug</a:t>
            </a:r>
            <a:r>
              <a:rPr lang="zh-CN" altLang="en-US" sz="2000" dirty="0"/>
              <a:t>，通过测试，用提交的</a:t>
            </a:r>
            <a:r>
              <a:rPr lang="en-US" altLang="zh-CN" sz="2000" dirty="0"/>
              <a:t>Bug</a:t>
            </a:r>
            <a:r>
              <a:rPr lang="zh-CN" altLang="en-US" sz="2000" dirty="0"/>
              <a:t>报告来为以后软件的改进提供标准和参考，能够在以后的系统改进中找到依据。</a:t>
            </a:r>
          </a:p>
          <a:p>
            <a:r>
              <a:rPr lang="zh-CN" altLang="en-US" sz="2000" dirty="0"/>
              <a:t>测试后的软件各模块基本功能可以顺利进行。系统基本实现，功能相对齐全。</a:t>
            </a:r>
          </a:p>
        </p:txBody>
      </p:sp>
    </p:spTree>
    <p:extLst>
      <p:ext uri="{BB962C8B-B14F-4D97-AF65-F5344CB8AC3E}">
        <p14:creationId xmlns:p14="http://schemas.microsoft.com/office/powerpoint/2010/main" val="4051133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0" y="0"/>
            <a:ext cx="12192000" cy="6858000"/>
          </a:xfrm>
          <a:prstGeom prst="rect">
            <a:avLst/>
          </a:prstGeom>
        </p:spPr>
      </p:pic>
      <p:sp>
        <p:nvSpPr>
          <p:cNvPr id="6" name="矩形 5"/>
          <p:cNvSpPr/>
          <p:nvPr/>
        </p:nvSpPr>
        <p:spPr>
          <a:xfrm>
            <a:off x="6096000" y="0"/>
            <a:ext cx="6096000"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8364117" y="370424"/>
            <a:ext cx="3035300" cy="2997200"/>
          </a:xfrm>
          <a:prstGeom prst="rect">
            <a:avLst/>
          </a:prstGeom>
        </p:spPr>
      </p:pic>
      <p:grpSp>
        <p:nvGrpSpPr>
          <p:cNvPr id="8" name="组合 7"/>
          <p:cNvGrpSpPr/>
          <p:nvPr/>
        </p:nvGrpSpPr>
        <p:grpSpPr>
          <a:xfrm>
            <a:off x="3659527" y="1410676"/>
            <a:ext cx="4674116" cy="3772195"/>
            <a:chOff x="3659527" y="1410676"/>
            <a:chExt cx="4674116" cy="3772195"/>
          </a:xfrm>
        </p:grpSpPr>
        <p:sp>
          <p:nvSpPr>
            <p:cNvPr id="11" name="文本框 10"/>
            <p:cNvSpPr txBox="1"/>
            <p:nvPr/>
          </p:nvSpPr>
          <p:spPr>
            <a:xfrm>
              <a:off x="3659527" y="2073097"/>
              <a:ext cx="1293203" cy="1445260"/>
            </a:xfrm>
            <a:prstGeom prst="rect">
              <a:avLst/>
            </a:prstGeom>
            <a:noFill/>
          </p:spPr>
          <p:txBody>
            <a:bodyPr wrap="square" rtlCol="0">
              <a:spAutoFit/>
            </a:bodyPr>
            <a:lstStyle/>
            <a:p>
              <a:endParaRPr lang="zh-CN" altLang="en-US" sz="8800" dirty="0">
                <a:solidFill>
                  <a:srgbClr val="3E693B"/>
                </a:solidFill>
                <a:latin typeface="方正宋三简体" panose="03000509000000000000" pitchFamily="65" charset="-122"/>
                <a:ea typeface="方正宋三简体" panose="03000509000000000000" pitchFamily="65" charset="-122"/>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181850" y="3860801"/>
              <a:ext cx="1151793" cy="1322070"/>
            </a:xfrm>
            <a:prstGeom prst="rect">
              <a:avLst/>
            </a:prstGeom>
            <a:noFill/>
          </p:spPr>
          <p:txBody>
            <a:bodyPr wrap="square" rtlCol="0">
              <a:spAutoFit/>
            </a:bodyPr>
            <a:lstStyle/>
            <a:p>
              <a:endParaRPr lang="zh-CN" altLang="en-US" sz="8000" dirty="0">
                <a:solidFill>
                  <a:schemeClr val="bg1"/>
                </a:solidFill>
                <a:latin typeface="方正宋三简体" panose="03000509000000000000" pitchFamily="65" charset="-122"/>
                <a:ea typeface="方正宋三简体" panose="03000509000000000000" pitchFamily="65" charset="-122"/>
              </a:endParaRPr>
            </a:p>
          </p:txBody>
        </p:sp>
        <p:cxnSp>
          <p:nvCxnSpPr>
            <p:cNvPr id="18" name="直接连接符 17"/>
            <p:cNvCxnSpPr/>
            <p:nvPr/>
          </p:nvCxnSpPr>
          <p:spPr>
            <a:xfrm flipV="1">
              <a:off x="5650352" y="1410676"/>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5794593" y="4085189"/>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258070"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23" name="流程图: 接点 22"/>
            <p:cNvSpPr/>
            <p:nvPr/>
          </p:nvSpPr>
          <p:spPr>
            <a:xfrm>
              <a:off x="7626786" y="3429000"/>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flipV="1">
              <a:off x="4251312" y="351790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sp>
        <p:nvSpPr>
          <p:cNvPr id="2" name="文本框 1">
            <a:extLst>
              <a:ext uri="{FF2B5EF4-FFF2-40B4-BE49-F238E27FC236}">
                <a16:creationId xmlns:a16="http://schemas.microsoft.com/office/drawing/2014/main" id="{A7444895-A3D5-4475-95C8-0EED14B40057}"/>
              </a:ext>
            </a:extLst>
          </p:cNvPr>
          <p:cNvSpPr txBox="1"/>
          <p:nvPr/>
        </p:nvSpPr>
        <p:spPr>
          <a:xfrm>
            <a:off x="1475933" y="519290"/>
            <a:ext cx="5091115" cy="5416868"/>
          </a:xfrm>
          <a:prstGeom prst="rect">
            <a:avLst/>
          </a:prstGeom>
          <a:noFill/>
        </p:spPr>
        <p:txBody>
          <a:bodyPr wrap="square" rtlCol="0">
            <a:spAutoFit/>
          </a:bodyPr>
          <a:lstStyle/>
          <a:p>
            <a:r>
              <a:rPr lang="zh-CN" altLang="en-US" sz="2800" b="1" dirty="0">
                <a:solidFill>
                  <a:schemeClr val="accent3">
                    <a:lumMod val="50000"/>
                  </a:schemeClr>
                </a:solidFill>
                <a:latin typeface="+mj-ea"/>
                <a:ea typeface="+mj-ea"/>
              </a:rPr>
              <a:t>目录ｌ</a:t>
            </a:r>
            <a:r>
              <a:rPr lang="en-US" altLang="zh-CN" sz="2800" b="1" dirty="0">
                <a:solidFill>
                  <a:schemeClr val="accent3">
                    <a:lumMod val="50000"/>
                  </a:schemeClr>
                </a:solidFill>
                <a:latin typeface="Bodoni MT Black" panose="02070A03080606020203" pitchFamily="18" charset="0"/>
                <a:ea typeface="微软雅黑" panose="020B0503020204020204" pitchFamily="34" charset="-122"/>
              </a:rPr>
              <a:t>CONTENTS</a:t>
            </a:r>
          </a:p>
          <a:p>
            <a:endParaRPr lang="en-US" altLang="zh-CN" sz="2400" b="1" dirty="0">
              <a:solidFill>
                <a:schemeClr val="accent3">
                  <a:lumMod val="50000"/>
                </a:schemeClr>
              </a:solidFill>
              <a:latin typeface="Bodoni MT Black" panose="02070A03080606020203" pitchFamily="18" charset="0"/>
              <a:ea typeface="微软雅黑" panose="020B0503020204020204" pitchFamily="34" charset="-122"/>
            </a:endParaRPr>
          </a:p>
          <a:p>
            <a:endParaRPr lang="en-US" altLang="zh-CN" sz="1800" b="1" dirty="0">
              <a:solidFill>
                <a:schemeClr val="accent3">
                  <a:lumMod val="50000"/>
                </a:schemeClr>
              </a:solidFill>
              <a:latin typeface="+mj-ea"/>
              <a:ea typeface="+mj-ea"/>
            </a:endParaRPr>
          </a:p>
          <a:p>
            <a:endParaRPr lang="en-US" altLang="zh-CN" sz="2400" b="1" dirty="0">
              <a:solidFill>
                <a:schemeClr val="accent3">
                  <a:lumMod val="50000"/>
                </a:schemeClr>
              </a:solidFill>
              <a:latin typeface="+mj-ea"/>
              <a:ea typeface="+mj-ea"/>
            </a:endParaRPr>
          </a:p>
          <a:p>
            <a:r>
              <a:rPr lang="en-US" altLang="zh-CN" sz="2400" b="1" dirty="0">
                <a:solidFill>
                  <a:schemeClr val="accent3">
                    <a:lumMod val="50000"/>
                  </a:schemeClr>
                </a:solidFill>
                <a:latin typeface="+mj-ea"/>
                <a:ea typeface="+mj-ea"/>
              </a:rPr>
              <a:t>             01           </a:t>
            </a:r>
            <a:r>
              <a:rPr lang="zh-CN" altLang="en-US" sz="2400" b="1" dirty="0">
                <a:solidFill>
                  <a:schemeClr val="accent3">
                    <a:lumMod val="50000"/>
                  </a:schemeClr>
                </a:solidFill>
                <a:latin typeface="+mj-ea"/>
                <a:ea typeface="+mj-ea"/>
              </a:rPr>
              <a:t>项目背景</a:t>
            </a:r>
          </a:p>
          <a:p>
            <a:endParaRPr lang="zh-CN" altLang="en-US" sz="2400" b="1" dirty="0">
              <a:solidFill>
                <a:schemeClr val="accent3">
                  <a:lumMod val="50000"/>
                </a:schemeClr>
              </a:solidFill>
              <a:latin typeface="+mj-ea"/>
              <a:ea typeface="+mj-ea"/>
            </a:endParaRPr>
          </a:p>
          <a:p>
            <a:r>
              <a:rPr lang="en-US" altLang="zh-CN" sz="2400" b="1" dirty="0">
                <a:solidFill>
                  <a:schemeClr val="accent3">
                    <a:lumMod val="50000"/>
                  </a:schemeClr>
                </a:solidFill>
                <a:latin typeface="+mj-ea"/>
                <a:ea typeface="+mj-ea"/>
              </a:rPr>
              <a:t>             02           </a:t>
            </a:r>
            <a:r>
              <a:rPr lang="zh-CN" altLang="en-US" sz="2400" b="1" dirty="0">
                <a:solidFill>
                  <a:schemeClr val="accent3">
                    <a:lumMod val="50000"/>
                  </a:schemeClr>
                </a:solidFill>
                <a:latin typeface="+mj-ea"/>
                <a:ea typeface="+mj-ea"/>
              </a:rPr>
              <a:t>系统设计</a:t>
            </a:r>
          </a:p>
          <a:p>
            <a:endParaRPr lang="en-US" altLang="zh-CN" sz="2400" b="1" dirty="0">
              <a:solidFill>
                <a:schemeClr val="accent3">
                  <a:lumMod val="50000"/>
                </a:schemeClr>
              </a:solidFill>
              <a:latin typeface="+mj-ea"/>
              <a:ea typeface="+mj-ea"/>
            </a:endParaRPr>
          </a:p>
          <a:p>
            <a:r>
              <a:rPr lang="en-US" altLang="zh-CN" sz="2400" b="1" dirty="0">
                <a:solidFill>
                  <a:schemeClr val="accent3">
                    <a:lumMod val="50000"/>
                  </a:schemeClr>
                </a:solidFill>
                <a:latin typeface="+mj-ea"/>
                <a:ea typeface="+mj-ea"/>
              </a:rPr>
              <a:t>             03           </a:t>
            </a:r>
            <a:r>
              <a:rPr lang="zh-CN" altLang="en-US" sz="2400" b="1" dirty="0">
                <a:solidFill>
                  <a:schemeClr val="accent3">
                    <a:lumMod val="50000"/>
                  </a:schemeClr>
                </a:solidFill>
                <a:latin typeface="+mj-ea"/>
                <a:ea typeface="+mj-ea"/>
              </a:rPr>
              <a:t>系统功能实现</a:t>
            </a:r>
          </a:p>
          <a:p>
            <a:endParaRPr lang="zh-CN" altLang="en-US" sz="2400" b="1" dirty="0">
              <a:solidFill>
                <a:schemeClr val="accent3">
                  <a:lumMod val="50000"/>
                </a:schemeClr>
              </a:solidFill>
              <a:latin typeface="+mj-ea"/>
              <a:ea typeface="+mj-ea"/>
            </a:endParaRPr>
          </a:p>
          <a:p>
            <a:r>
              <a:rPr lang="en-US" altLang="zh-CN" sz="2400" b="1" dirty="0">
                <a:solidFill>
                  <a:schemeClr val="accent3">
                    <a:lumMod val="50000"/>
                  </a:schemeClr>
                </a:solidFill>
                <a:latin typeface="+mj-ea"/>
                <a:ea typeface="+mj-ea"/>
              </a:rPr>
              <a:t>             04           </a:t>
            </a:r>
            <a:r>
              <a:rPr lang="zh-CN" altLang="en-US" sz="2400" b="1" dirty="0">
                <a:solidFill>
                  <a:schemeClr val="accent3">
                    <a:lumMod val="50000"/>
                  </a:schemeClr>
                </a:solidFill>
                <a:latin typeface="+mj-ea"/>
                <a:ea typeface="+mj-ea"/>
              </a:rPr>
              <a:t>测试</a:t>
            </a:r>
            <a:endParaRPr lang="en-US" altLang="zh-CN" sz="2400" b="1" dirty="0">
              <a:solidFill>
                <a:schemeClr val="accent3">
                  <a:lumMod val="50000"/>
                </a:schemeClr>
              </a:solidFill>
              <a:latin typeface="+mj-ea"/>
              <a:ea typeface="+mj-ea"/>
            </a:endParaRPr>
          </a:p>
          <a:p>
            <a:endParaRPr lang="zh-CN" altLang="en-US" sz="2400" b="1" dirty="0">
              <a:solidFill>
                <a:schemeClr val="accent3">
                  <a:lumMod val="50000"/>
                </a:schemeClr>
              </a:solidFill>
              <a:latin typeface="+mj-ea"/>
              <a:ea typeface="+mj-ea"/>
            </a:endParaRPr>
          </a:p>
          <a:p>
            <a:r>
              <a:rPr lang="en-US" altLang="zh-CN" sz="2400" b="1" dirty="0">
                <a:solidFill>
                  <a:schemeClr val="accent3">
                    <a:lumMod val="50000"/>
                  </a:schemeClr>
                </a:solidFill>
                <a:latin typeface="+mj-ea"/>
                <a:ea typeface="+mj-ea"/>
              </a:rPr>
              <a:t>             05            </a:t>
            </a:r>
            <a:r>
              <a:rPr lang="zh-CN" altLang="en-US" sz="2400" b="1" dirty="0">
                <a:solidFill>
                  <a:schemeClr val="accent3">
                    <a:lumMod val="50000"/>
                  </a:schemeClr>
                </a:solidFill>
                <a:latin typeface="+mj-ea"/>
                <a:ea typeface="+mj-ea"/>
              </a:rPr>
              <a:t>项目总结</a:t>
            </a:r>
          </a:p>
          <a:p>
            <a:endParaRPr lang="zh-CN" altLang="en-US" sz="1800" b="1" dirty="0">
              <a:solidFill>
                <a:schemeClr val="accent3">
                  <a:lumMod val="50000"/>
                </a:schemeClr>
              </a:solidFill>
              <a:latin typeface="+mj-ea"/>
              <a:ea typeface="+mj-ea"/>
            </a:endParaRPr>
          </a:p>
          <a:p>
            <a:endParaRPr lang="zh-CN" altLang="en-US" dirty="0"/>
          </a:p>
        </p:txBody>
      </p:sp>
      <p:sp>
        <p:nvSpPr>
          <p:cNvPr id="7" name="减号 6">
            <a:extLst>
              <a:ext uri="{FF2B5EF4-FFF2-40B4-BE49-F238E27FC236}">
                <a16:creationId xmlns:a16="http://schemas.microsoft.com/office/drawing/2014/main" id="{C300DF8B-A737-4B37-A8D2-37ABB22FF4D7}"/>
              </a:ext>
            </a:extLst>
          </p:cNvPr>
          <p:cNvSpPr/>
          <p:nvPr/>
        </p:nvSpPr>
        <p:spPr>
          <a:xfrm>
            <a:off x="-137828" y="1019944"/>
            <a:ext cx="11537245" cy="522401"/>
          </a:xfrm>
          <a:prstGeom prst="mathMinus">
            <a:avLst/>
          </a:prstGeom>
          <a:solidFill>
            <a:srgbClr val="3E693B"/>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0" y="0"/>
            <a:ext cx="12192000" cy="6858000"/>
          </a:xfrm>
          <a:prstGeom prst="rect">
            <a:avLst/>
          </a:prstGeom>
        </p:spPr>
      </p:pic>
      <p:sp>
        <p:nvSpPr>
          <p:cNvPr id="6" name="矩形 5"/>
          <p:cNvSpPr/>
          <p:nvPr/>
        </p:nvSpPr>
        <p:spPr>
          <a:xfrm>
            <a:off x="6096000" y="0"/>
            <a:ext cx="6096000" cy="6858000"/>
          </a:xfrm>
          <a:prstGeom prst="rect">
            <a:avLst/>
          </a:prstGeom>
          <a:solidFill>
            <a:srgbClr val="F1D4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pic>
        <p:nvPicPr>
          <p:cNvPr id="13" name="图片 12"/>
          <p:cNvPicPr>
            <a:picLocks noChangeAspect="1"/>
          </p:cNvPicPr>
          <p:nvPr/>
        </p:nvPicPr>
        <p:blipFill rotWithShape="1">
          <a:blip r:embed="rId4" cstate="print">
            <a:extLst>
              <a:ext uri="{28A0092B-C50C-407E-A947-70E740481C1C}">
                <a14:useLocalDpi xmlns:a14="http://schemas.microsoft.com/office/drawing/2010/main" val="0"/>
              </a:ext>
            </a:extLst>
          </a:blip>
          <a:srcRect l="80157" t="69444" b="5185"/>
          <a:stretch>
            <a:fillRect/>
          </a:stretch>
        </p:blipFill>
        <p:spPr>
          <a:xfrm>
            <a:off x="10388696" y="3860801"/>
            <a:ext cx="1358804" cy="2481832"/>
          </a:xfrm>
          <a:prstGeom prst="rect">
            <a:avLst/>
          </a:prstGeom>
        </p:spPr>
      </p:pic>
      <p:grpSp>
        <p:nvGrpSpPr>
          <p:cNvPr id="8" name="组合 7"/>
          <p:cNvGrpSpPr/>
          <p:nvPr/>
        </p:nvGrpSpPr>
        <p:grpSpPr>
          <a:xfrm>
            <a:off x="3659527" y="1410676"/>
            <a:ext cx="4674116" cy="3773564"/>
            <a:chOff x="3659527" y="1410676"/>
            <a:chExt cx="4674116" cy="3773564"/>
          </a:xfrm>
        </p:grpSpPr>
        <p:sp>
          <p:nvSpPr>
            <p:cNvPr id="11" name="文本框 10"/>
            <p:cNvSpPr txBox="1"/>
            <p:nvPr/>
          </p:nvSpPr>
          <p:spPr>
            <a:xfrm>
              <a:off x="3659527" y="2073097"/>
              <a:ext cx="1293203" cy="1446550"/>
            </a:xfrm>
            <a:prstGeom prst="rect">
              <a:avLst/>
            </a:prstGeom>
            <a:noFill/>
          </p:spPr>
          <p:txBody>
            <a:bodyPr wrap="square" rtlCol="0">
              <a:spAutoFit/>
            </a:bodyPr>
            <a:lstStyle/>
            <a:p>
              <a:r>
                <a:rPr lang="zh-CN" altLang="en-US" sz="8800" dirty="0">
                  <a:solidFill>
                    <a:srgbClr val="3E693B"/>
                  </a:solidFill>
                  <a:latin typeface="方正宋三简体" panose="03000509000000000000" pitchFamily="65" charset="-122"/>
                  <a:ea typeface="方正宋三简体" panose="03000509000000000000" pitchFamily="65" charset="-122"/>
                </a:rPr>
                <a:t>谢</a:t>
              </a:r>
            </a:p>
          </p:txBody>
        </p:sp>
        <p:sp>
          <p:nvSpPr>
            <p:cNvPr id="14" name="文本框 13"/>
            <p:cNvSpPr txBox="1"/>
            <p:nvPr/>
          </p:nvSpPr>
          <p:spPr>
            <a:xfrm>
              <a:off x="4920761" y="2696717"/>
              <a:ext cx="1151793" cy="1323439"/>
            </a:xfrm>
            <a:prstGeom prst="rect">
              <a:avLst/>
            </a:prstGeom>
            <a:noFill/>
          </p:spPr>
          <p:txBody>
            <a:bodyPr wrap="square" rtlCol="0">
              <a:spAutoFit/>
            </a:bodyPr>
            <a:lstStyle/>
            <a:p>
              <a:r>
                <a:rPr lang="zh-CN" altLang="en-US" sz="8000" dirty="0">
                  <a:solidFill>
                    <a:srgbClr val="3E693B"/>
                  </a:solidFill>
                  <a:latin typeface="方正宋三简体" panose="03000509000000000000" pitchFamily="65" charset="-122"/>
                  <a:ea typeface="方正宋三简体" panose="03000509000000000000" pitchFamily="65" charset="-122"/>
                </a:rPr>
                <a:t>谢</a:t>
              </a: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181850" y="3860801"/>
              <a:ext cx="1151793" cy="1323439"/>
            </a:xfrm>
            <a:prstGeom prst="rect">
              <a:avLst/>
            </a:prstGeom>
            <a:noFill/>
          </p:spPr>
          <p:txBody>
            <a:bodyPr wrap="square" rtlCol="0">
              <a:spAutoFit/>
            </a:bodyPr>
            <a:lstStyle/>
            <a:p>
              <a:r>
                <a:rPr lang="zh-CN" altLang="en-US" sz="8000" dirty="0">
                  <a:solidFill>
                    <a:schemeClr val="bg1"/>
                  </a:solidFill>
                  <a:latin typeface="方正宋三简体" panose="03000509000000000000" pitchFamily="65" charset="-122"/>
                  <a:ea typeface="方正宋三简体" panose="03000509000000000000" pitchFamily="65" charset="-122"/>
                </a:rPr>
                <a:t>看</a:t>
              </a:r>
            </a:p>
          </p:txBody>
        </p:sp>
        <p:cxnSp>
          <p:nvCxnSpPr>
            <p:cNvPr id="18" name="直接连接符 17"/>
            <p:cNvCxnSpPr/>
            <p:nvPr/>
          </p:nvCxnSpPr>
          <p:spPr>
            <a:xfrm flipV="1">
              <a:off x="5650352" y="1410676"/>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5794593" y="4085189"/>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258070" y="2696717"/>
              <a:ext cx="1151793" cy="1323439"/>
            </a:xfrm>
            <a:prstGeom prst="rect">
              <a:avLst/>
            </a:prstGeom>
            <a:noFill/>
          </p:spPr>
          <p:txBody>
            <a:bodyPr wrap="square" rtlCol="0">
              <a:spAutoFit/>
            </a:bodyPr>
            <a:lstStyle/>
            <a:p>
              <a:r>
                <a:rPr lang="zh-CN" altLang="en-US" sz="8000" dirty="0">
                  <a:solidFill>
                    <a:srgbClr val="3E693B"/>
                  </a:solidFill>
                  <a:latin typeface="方正宋三简体" panose="03000509000000000000" pitchFamily="65" charset="-122"/>
                  <a:ea typeface="方正宋三简体" panose="03000509000000000000" pitchFamily="65" charset="-122"/>
                </a:rPr>
                <a:t>观</a:t>
              </a:r>
            </a:p>
          </p:txBody>
        </p:sp>
        <p:sp>
          <p:nvSpPr>
            <p:cNvPr id="23" name="流程图: 接点 22"/>
            <p:cNvSpPr/>
            <p:nvPr/>
          </p:nvSpPr>
          <p:spPr>
            <a:xfrm>
              <a:off x="7626786" y="3429000"/>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flipV="1">
              <a:off x="4251312" y="351790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0" y="0"/>
            <a:ext cx="12192000" cy="6858000"/>
          </a:xfrm>
          <a:prstGeom prst="rect">
            <a:avLst/>
          </a:prstGeom>
        </p:spPr>
      </p:pic>
      <p:sp>
        <p:nvSpPr>
          <p:cNvPr id="6" name="矩形 5"/>
          <p:cNvSpPr/>
          <p:nvPr/>
        </p:nvSpPr>
        <p:spPr>
          <a:xfrm>
            <a:off x="6072505" y="0"/>
            <a:ext cx="6096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grpSp>
        <p:nvGrpSpPr>
          <p:cNvPr id="8" name="组合 7"/>
          <p:cNvGrpSpPr/>
          <p:nvPr/>
        </p:nvGrpSpPr>
        <p:grpSpPr>
          <a:xfrm>
            <a:off x="6353612" y="1320234"/>
            <a:ext cx="4674116" cy="3772195"/>
            <a:chOff x="3659527" y="1410676"/>
            <a:chExt cx="4674116" cy="3772195"/>
          </a:xfrm>
        </p:grpSpPr>
        <p:sp>
          <p:nvSpPr>
            <p:cNvPr id="11" name="文本框 10"/>
            <p:cNvSpPr txBox="1"/>
            <p:nvPr/>
          </p:nvSpPr>
          <p:spPr>
            <a:xfrm>
              <a:off x="3659527" y="2073097"/>
              <a:ext cx="1293203" cy="14452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800" b="0" i="0" u="none" strike="noStrike" kern="1200" cap="none" spc="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000" b="0" i="0" u="none" strike="noStrike" kern="1200" cap="none" spc="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7" name="文本框 16"/>
            <p:cNvSpPr txBox="1"/>
            <p:nvPr/>
          </p:nvSpPr>
          <p:spPr>
            <a:xfrm>
              <a:off x="7181850" y="3860801"/>
              <a:ext cx="1151793" cy="1322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000" b="0" i="0" u="none" strike="noStrike" kern="1200" cap="none" spc="0" normalizeH="0" baseline="0" noProof="0" dirty="0">
                <a:ln>
                  <a:noFill/>
                </a:ln>
                <a:solidFill>
                  <a:prstClr val="white"/>
                </a:solidFill>
                <a:effectLst/>
                <a:uLnTx/>
                <a:uFillTx/>
                <a:latin typeface="方正宋三简体" panose="03000509000000000000" pitchFamily="65" charset="-122"/>
                <a:ea typeface="方正宋三简体" panose="03000509000000000000" pitchFamily="65" charset="-122"/>
                <a:cs typeface="+mn-cs"/>
              </a:endParaRPr>
            </a:p>
          </p:txBody>
        </p:sp>
        <p:cxnSp>
          <p:nvCxnSpPr>
            <p:cNvPr id="18" name="直接连接符 17"/>
            <p:cNvCxnSpPr/>
            <p:nvPr/>
          </p:nvCxnSpPr>
          <p:spPr>
            <a:xfrm flipV="1">
              <a:off x="5650352" y="1410676"/>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5794593" y="4085189"/>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22" name="文本框 21"/>
            <p:cNvSpPr txBox="1"/>
            <p:nvPr/>
          </p:nvSpPr>
          <p:spPr>
            <a:xfrm>
              <a:off x="6258070" y="2696717"/>
              <a:ext cx="1151793" cy="1322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8000" b="0" i="0" u="none" strike="noStrike" kern="1200" cap="none" spc="0" normalizeH="0" baseline="0" noProof="0" dirty="0">
                <a:ln>
                  <a:noFill/>
                </a:ln>
                <a:solidFill>
                  <a:srgbClr val="3E693B"/>
                </a:solidFill>
                <a:effectLst/>
                <a:uLnTx/>
                <a:uFillTx/>
                <a:latin typeface="方正宋三简体" panose="03000509000000000000" pitchFamily="65" charset="-122"/>
                <a:ea typeface="方正宋三简体" panose="03000509000000000000" pitchFamily="65" charset="-122"/>
                <a:cs typeface="+mn-cs"/>
              </a:endParaRPr>
            </a:p>
          </p:txBody>
        </p:sp>
        <p:sp>
          <p:nvSpPr>
            <p:cNvPr id="23" name="流程图: 接点 22"/>
            <p:cNvSpPr/>
            <p:nvPr/>
          </p:nvSpPr>
          <p:spPr>
            <a:xfrm>
              <a:off x="7626786" y="3429000"/>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cxnSp>
          <p:nvCxnSpPr>
            <p:cNvPr id="24" name="直接连接符 23"/>
            <p:cNvCxnSpPr/>
            <p:nvPr/>
          </p:nvCxnSpPr>
          <p:spPr>
            <a:xfrm flipV="1">
              <a:off x="4251312" y="351790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1176020" y="1054735"/>
            <a:ext cx="10721975" cy="64516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
        <p:nvSpPr>
          <p:cNvPr id="7" name="文本框 6"/>
          <p:cNvSpPr txBox="1"/>
          <p:nvPr/>
        </p:nvSpPr>
        <p:spPr>
          <a:xfrm>
            <a:off x="900430" y="781050"/>
            <a:ext cx="852805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rPr>
              <a:t>    </a:t>
            </a:r>
            <a:endParaRPr kumimoji="0" lang="zh-CN" altLang="en-US" sz="18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sp>
        <p:nvSpPr>
          <p:cNvPr id="4" name="矩形 3">
            <a:extLst>
              <a:ext uri="{FF2B5EF4-FFF2-40B4-BE49-F238E27FC236}">
                <a16:creationId xmlns:a16="http://schemas.microsoft.com/office/drawing/2014/main" id="{F9861A03-25B1-44BB-ABAF-22749E8FA2B3}"/>
              </a:ext>
            </a:extLst>
          </p:cNvPr>
          <p:cNvSpPr/>
          <p:nvPr/>
        </p:nvSpPr>
        <p:spPr>
          <a:xfrm>
            <a:off x="2251881" y="2523823"/>
            <a:ext cx="8045495" cy="986544"/>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dirty="0">
                <a:solidFill>
                  <a:schemeClr val="accent6">
                    <a:lumMod val="75000"/>
                  </a:schemeClr>
                </a:solidFill>
              </a:rPr>
              <a:t>项目背景</a:t>
            </a:r>
          </a:p>
        </p:txBody>
      </p:sp>
    </p:spTree>
    <p:extLst>
      <p:ext uri="{BB962C8B-B14F-4D97-AF65-F5344CB8AC3E}">
        <p14:creationId xmlns:p14="http://schemas.microsoft.com/office/powerpoint/2010/main" val="13707193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33755" y="0"/>
            <a:ext cx="12192000" cy="6858000"/>
          </a:xfrm>
          <a:prstGeom prst="rect">
            <a:avLst/>
          </a:prstGeom>
        </p:spPr>
      </p:pic>
      <p:sp>
        <p:nvSpPr>
          <p:cNvPr id="6" name="矩形 5"/>
          <p:cNvSpPr/>
          <p:nvPr/>
        </p:nvSpPr>
        <p:spPr>
          <a:xfrm>
            <a:off x="6193919" y="0"/>
            <a:ext cx="6096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grpSp>
        <p:nvGrpSpPr>
          <p:cNvPr id="8" name="组合 7"/>
          <p:cNvGrpSpPr/>
          <p:nvPr/>
        </p:nvGrpSpPr>
        <p:grpSpPr>
          <a:xfrm>
            <a:off x="2192905" y="3896862"/>
            <a:ext cx="4674116" cy="3109774"/>
            <a:chOff x="3659527" y="2073097"/>
            <a:chExt cx="4674116" cy="3109774"/>
          </a:xfrm>
        </p:grpSpPr>
        <p:sp>
          <p:nvSpPr>
            <p:cNvPr id="11" name="文本框 10"/>
            <p:cNvSpPr txBox="1"/>
            <p:nvPr/>
          </p:nvSpPr>
          <p:spPr>
            <a:xfrm>
              <a:off x="3659527" y="2073097"/>
              <a:ext cx="1293203" cy="1445260"/>
            </a:xfrm>
            <a:prstGeom prst="rect">
              <a:avLst/>
            </a:prstGeom>
            <a:noFill/>
          </p:spPr>
          <p:txBody>
            <a:bodyPr wrap="square" rtlCol="0">
              <a:spAutoFit/>
            </a:bodyPr>
            <a:lstStyle/>
            <a:p>
              <a:endParaRPr lang="zh-CN" altLang="en-US" sz="8800" dirty="0">
                <a:solidFill>
                  <a:srgbClr val="3E693B"/>
                </a:solidFill>
                <a:latin typeface="方正宋三简体" panose="03000509000000000000" pitchFamily="65" charset="-122"/>
                <a:ea typeface="方正宋三简体" panose="03000509000000000000" pitchFamily="65" charset="-122"/>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181850" y="3860801"/>
              <a:ext cx="1151793" cy="1322070"/>
            </a:xfrm>
            <a:prstGeom prst="rect">
              <a:avLst/>
            </a:prstGeom>
            <a:noFill/>
          </p:spPr>
          <p:txBody>
            <a:bodyPr wrap="square" rtlCol="0">
              <a:spAutoFit/>
            </a:bodyPr>
            <a:lstStyle/>
            <a:p>
              <a:endParaRPr lang="zh-CN" altLang="en-US" sz="8000" dirty="0">
                <a:solidFill>
                  <a:schemeClr val="bg1"/>
                </a:solidFill>
                <a:latin typeface="方正宋三简体" panose="03000509000000000000" pitchFamily="65" charset="-122"/>
                <a:ea typeface="方正宋三简体" panose="03000509000000000000" pitchFamily="65" charset="-122"/>
              </a:endParaRPr>
            </a:p>
          </p:txBody>
        </p:sp>
        <p:cxnSp>
          <p:nvCxnSpPr>
            <p:cNvPr id="19" name="直接连接符 18"/>
            <p:cNvCxnSpPr/>
            <p:nvPr/>
          </p:nvCxnSpPr>
          <p:spPr>
            <a:xfrm flipV="1">
              <a:off x="5794593" y="4085189"/>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258070"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23" name="流程图: 接点 22"/>
            <p:cNvSpPr/>
            <p:nvPr/>
          </p:nvSpPr>
          <p:spPr>
            <a:xfrm>
              <a:off x="7626786" y="3429000"/>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箭头: 右 12">
            <a:extLst>
              <a:ext uri="{FF2B5EF4-FFF2-40B4-BE49-F238E27FC236}">
                <a16:creationId xmlns:a16="http://schemas.microsoft.com/office/drawing/2014/main" id="{5E9CC08C-BFBF-4F40-B1E1-DB6255E6213D}"/>
              </a:ext>
            </a:extLst>
          </p:cNvPr>
          <p:cNvSpPr/>
          <p:nvPr/>
        </p:nvSpPr>
        <p:spPr>
          <a:xfrm>
            <a:off x="4231116" y="3012276"/>
            <a:ext cx="1837464" cy="1103384"/>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箭头: 右 25">
            <a:extLst>
              <a:ext uri="{FF2B5EF4-FFF2-40B4-BE49-F238E27FC236}">
                <a16:creationId xmlns:a16="http://schemas.microsoft.com/office/drawing/2014/main" id="{2F6467B4-88C6-4A35-91AB-2A312A14B9D1}"/>
              </a:ext>
            </a:extLst>
          </p:cNvPr>
          <p:cNvSpPr/>
          <p:nvPr/>
        </p:nvSpPr>
        <p:spPr>
          <a:xfrm rot="10800000">
            <a:off x="6337961" y="2997200"/>
            <a:ext cx="1827603" cy="1021644"/>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7" name="图片 26">
            <a:extLst>
              <a:ext uri="{FF2B5EF4-FFF2-40B4-BE49-F238E27FC236}">
                <a16:creationId xmlns:a16="http://schemas.microsoft.com/office/drawing/2014/main" id="{302A4E1A-2012-44C9-AA17-6A23428C4E23}"/>
              </a:ext>
            </a:extLst>
          </p:cNvPr>
          <p:cNvPicPr>
            <a:picLocks noChangeAspect="1"/>
          </p:cNvPicPr>
          <p:nvPr/>
        </p:nvPicPr>
        <p:blipFill>
          <a:blip r:embed="rId4"/>
          <a:stretch>
            <a:fillRect/>
          </a:stretch>
        </p:blipFill>
        <p:spPr>
          <a:xfrm rot="5400000">
            <a:off x="5312516" y="1715746"/>
            <a:ext cx="1771649" cy="1195028"/>
          </a:xfrm>
          <a:prstGeom prst="rect">
            <a:avLst/>
          </a:prstGeom>
        </p:spPr>
      </p:pic>
      <p:sp>
        <p:nvSpPr>
          <p:cNvPr id="28" name="箭头: 右 27">
            <a:extLst>
              <a:ext uri="{FF2B5EF4-FFF2-40B4-BE49-F238E27FC236}">
                <a16:creationId xmlns:a16="http://schemas.microsoft.com/office/drawing/2014/main" id="{99706751-6770-4BE9-A941-C663E79F1467}"/>
              </a:ext>
            </a:extLst>
          </p:cNvPr>
          <p:cNvSpPr/>
          <p:nvPr/>
        </p:nvSpPr>
        <p:spPr>
          <a:xfrm rot="16200000">
            <a:off x="5262481" y="4193960"/>
            <a:ext cx="1855515" cy="1055155"/>
          </a:xfrm>
          <a:prstGeom prst="rightArrow">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1BA891A1-60D7-4395-90DA-FC9C06268A18}"/>
              </a:ext>
            </a:extLst>
          </p:cNvPr>
          <p:cNvSpPr txBox="1"/>
          <p:nvPr/>
        </p:nvSpPr>
        <p:spPr>
          <a:xfrm>
            <a:off x="4699871" y="2599750"/>
            <a:ext cx="6186310" cy="369332"/>
          </a:xfrm>
          <a:prstGeom prst="rect">
            <a:avLst/>
          </a:prstGeom>
          <a:noFill/>
        </p:spPr>
        <p:txBody>
          <a:bodyPr wrap="square">
            <a:spAutoFit/>
          </a:bodyPr>
          <a:lstStyle/>
          <a:p>
            <a:r>
              <a:rPr lang="en-US" altLang="zh-CN" b="1" dirty="0"/>
              <a:t>    01                           03</a:t>
            </a:r>
          </a:p>
        </p:txBody>
      </p:sp>
      <p:sp>
        <p:nvSpPr>
          <p:cNvPr id="32" name="文本框 31">
            <a:extLst>
              <a:ext uri="{FF2B5EF4-FFF2-40B4-BE49-F238E27FC236}">
                <a16:creationId xmlns:a16="http://schemas.microsoft.com/office/drawing/2014/main" id="{4529FDF4-A76C-455C-92C1-50AEC06C4BDC}"/>
              </a:ext>
            </a:extLst>
          </p:cNvPr>
          <p:cNvSpPr txBox="1"/>
          <p:nvPr/>
        </p:nvSpPr>
        <p:spPr>
          <a:xfrm>
            <a:off x="4648739" y="4371846"/>
            <a:ext cx="6096000" cy="369332"/>
          </a:xfrm>
          <a:prstGeom prst="rect">
            <a:avLst/>
          </a:prstGeom>
          <a:noFill/>
        </p:spPr>
        <p:txBody>
          <a:bodyPr wrap="square">
            <a:spAutoFit/>
          </a:bodyPr>
          <a:lstStyle/>
          <a:p>
            <a:r>
              <a:rPr lang="en-US" altLang="zh-CN" b="1" dirty="0"/>
              <a:t>    02                           04</a:t>
            </a:r>
          </a:p>
        </p:txBody>
      </p:sp>
      <p:sp>
        <p:nvSpPr>
          <p:cNvPr id="37" name="文本框 36">
            <a:extLst>
              <a:ext uri="{FF2B5EF4-FFF2-40B4-BE49-F238E27FC236}">
                <a16:creationId xmlns:a16="http://schemas.microsoft.com/office/drawing/2014/main" id="{CB03537C-0327-4DCD-AE66-103857163833}"/>
              </a:ext>
            </a:extLst>
          </p:cNvPr>
          <p:cNvSpPr txBox="1"/>
          <p:nvPr/>
        </p:nvSpPr>
        <p:spPr>
          <a:xfrm>
            <a:off x="1574391" y="1298222"/>
            <a:ext cx="3027562" cy="2031325"/>
          </a:xfrm>
          <a:prstGeom prst="rect">
            <a:avLst/>
          </a:prstGeom>
          <a:noFill/>
        </p:spPr>
        <p:txBody>
          <a:bodyPr wrap="square" rtlCol="0">
            <a:spAutoFit/>
          </a:bodyPr>
          <a:lstStyle/>
          <a:p>
            <a:r>
              <a:rPr lang="zh-CN" altLang="en-US" sz="1800" kern="100" dirty="0">
                <a:effectLst/>
                <a:latin typeface="宋体" panose="02010600030101010101" pitchFamily="2" charset="-122"/>
                <a:ea typeface="宋体" panose="02010600030101010101" pitchFamily="2" charset="-122"/>
              </a:rPr>
              <a:t>二手市场实际上就是旧货市场。而就校园二手市场的交易物品类别比较丰富，例如日常用品、电子设施、书刊文献等均为校园二手市场里普遍存在的商品。</a:t>
            </a:r>
            <a:endParaRPr lang="zh-CN" altLang="en-US" sz="1800" kern="100" dirty="0">
              <a:effectLst/>
              <a:latin typeface="Times New Roman" panose="02020603050405020304" pitchFamily="18" charset="0"/>
            </a:endParaRPr>
          </a:p>
          <a:p>
            <a:endParaRPr lang="zh-CN" altLang="en-US" dirty="0"/>
          </a:p>
        </p:txBody>
      </p:sp>
      <p:sp>
        <p:nvSpPr>
          <p:cNvPr id="38" name="文本框 37">
            <a:extLst>
              <a:ext uri="{FF2B5EF4-FFF2-40B4-BE49-F238E27FC236}">
                <a16:creationId xmlns:a16="http://schemas.microsoft.com/office/drawing/2014/main" id="{0184D0F9-39A1-49F3-B331-C2A4CBE15A35}"/>
              </a:ext>
            </a:extLst>
          </p:cNvPr>
          <p:cNvSpPr txBox="1"/>
          <p:nvPr/>
        </p:nvSpPr>
        <p:spPr>
          <a:xfrm>
            <a:off x="7814079" y="1208705"/>
            <a:ext cx="3072102" cy="2031325"/>
          </a:xfrm>
          <a:prstGeom prst="rect">
            <a:avLst/>
          </a:prstGeom>
          <a:noFill/>
        </p:spPr>
        <p:txBody>
          <a:bodyPr wrap="square" rtlCol="0">
            <a:spAutoFit/>
          </a:bodyPr>
          <a:lstStyle/>
          <a:p>
            <a:r>
              <a:rPr lang="zh-CN" altLang="en-US" sz="1800" kern="100" dirty="0">
                <a:effectLst/>
                <a:latin typeface="宋体" panose="02010600030101010101" pitchFamily="2" charset="-122"/>
                <a:ea typeface="宋体" panose="02010600030101010101" pitchFamily="2" charset="-122"/>
              </a:rPr>
              <a:t>学生的日常用品具有较强的重复应用特性与学生本身的不稳定性因素，让校园二手市场存在着较为稳定的需要，此类二手市场的存在增加了资源的应用率。</a:t>
            </a:r>
            <a:endParaRPr lang="zh-CN" altLang="en-US" sz="1800" kern="100" dirty="0">
              <a:effectLst/>
              <a:latin typeface="Times New Roman" panose="02020603050405020304" pitchFamily="18" charset="0"/>
            </a:endParaRPr>
          </a:p>
          <a:p>
            <a:endParaRPr lang="zh-CN" altLang="en-US" dirty="0"/>
          </a:p>
        </p:txBody>
      </p:sp>
      <p:sp>
        <p:nvSpPr>
          <p:cNvPr id="41" name="文本框 40">
            <a:extLst>
              <a:ext uri="{FF2B5EF4-FFF2-40B4-BE49-F238E27FC236}">
                <a16:creationId xmlns:a16="http://schemas.microsoft.com/office/drawing/2014/main" id="{D5985396-C600-4F7D-B4E6-FB139C1C550D}"/>
              </a:ext>
            </a:extLst>
          </p:cNvPr>
          <p:cNvSpPr txBox="1"/>
          <p:nvPr/>
        </p:nvSpPr>
        <p:spPr>
          <a:xfrm>
            <a:off x="7780324" y="4371846"/>
            <a:ext cx="2964415" cy="1754326"/>
          </a:xfrm>
          <a:prstGeom prst="rect">
            <a:avLst/>
          </a:prstGeom>
          <a:noFill/>
        </p:spPr>
        <p:txBody>
          <a:bodyPr wrap="square" rtlCol="0">
            <a:spAutoFit/>
          </a:bodyPr>
          <a:lstStyle/>
          <a:p>
            <a:r>
              <a:rPr lang="zh-CN" altLang="en-US" sz="1800" kern="100" dirty="0">
                <a:effectLst/>
                <a:latin typeface="宋体" panose="02010600030101010101" pitchFamily="2" charset="-122"/>
                <a:ea typeface="宋体" panose="02010600030101010101" pitchFamily="2" charset="-122"/>
              </a:rPr>
              <a:t>然而因为校园二手市场的运营制度存在较大的漏洞，所以应创建一个科学合理的治理制度来实现规范管理，进而推动二手商品此类资源的合理分配。</a:t>
            </a:r>
            <a:endParaRPr lang="zh-CN" altLang="en-US" dirty="0"/>
          </a:p>
        </p:txBody>
      </p:sp>
      <p:sp>
        <p:nvSpPr>
          <p:cNvPr id="42" name="文本框 41">
            <a:extLst>
              <a:ext uri="{FF2B5EF4-FFF2-40B4-BE49-F238E27FC236}">
                <a16:creationId xmlns:a16="http://schemas.microsoft.com/office/drawing/2014/main" id="{FC0F87B8-8D24-4C1B-B56C-12A0950A0834}"/>
              </a:ext>
            </a:extLst>
          </p:cNvPr>
          <p:cNvSpPr txBox="1"/>
          <p:nvPr/>
        </p:nvSpPr>
        <p:spPr>
          <a:xfrm>
            <a:off x="1659467" y="4292600"/>
            <a:ext cx="2772349" cy="2031325"/>
          </a:xfrm>
          <a:prstGeom prst="rect">
            <a:avLst/>
          </a:prstGeom>
          <a:noFill/>
        </p:spPr>
        <p:txBody>
          <a:bodyPr wrap="square" rtlCol="0">
            <a:spAutoFit/>
          </a:bodyPr>
          <a:lstStyle/>
          <a:p>
            <a:r>
              <a:rPr lang="zh-CN" altLang="en-US" sz="1800" kern="0" dirty="0">
                <a:effectLst/>
                <a:latin typeface="宋体" panose="02010600030101010101" pitchFamily="2" charset="-122"/>
                <a:ea typeface="宋体" panose="02010600030101010101" pitchFamily="2" charset="-122"/>
              </a:rPr>
              <a:t>通过</a:t>
            </a:r>
            <a:r>
              <a:rPr lang="en-US" altLang="zh-CN" sz="1800" kern="0" dirty="0">
                <a:effectLst/>
                <a:latin typeface="宋体" panose="02010600030101010101" pitchFamily="2" charset="-122"/>
                <a:ea typeface="宋体" panose="02010600030101010101" pitchFamily="2" charset="-122"/>
              </a:rPr>
              <a:t>Internet</a:t>
            </a:r>
            <a:r>
              <a:rPr lang="zh-CN" altLang="en-US" sz="1800" kern="0" dirty="0">
                <a:effectLst/>
                <a:latin typeface="宋体" panose="02010600030101010101" pitchFamily="2" charset="-122"/>
                <a:ea typeface="宋体" panose="02010600030101010101" pitchFamily="2" charset="-122"/>
              </a:rPr>
              <a:t>技术建设一个校园二手交易平台使交易都通过网络进行，可以满足广大学子的交易需求，也解决了高校的日常管理问题。</a:t>
            </a:r>
            <a:endParaRPr lang="zh-CN" altLang="en-US" sz="1800" kern="100" dirty="0">
              <a:effectLst/>
              <a:latin typeface="Times New Roman" panose="02020603050405020304" pitchFamily="18" charset="0"/>
            </a:endParaRPr>
          </a:p>
          <a:p>
            <a:endParaRPr lang="zh-CN"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0" y="0"/>
            <a:ext cx="12192000" cy="6858000"/>
          </a:xfrm>
          <a:prstGeom prst="rect">
            <a:avLst/>
          </a:prstGeom>
        </p:spPr>
      </p:pic>
      <p:sp>
        <p:nvSpPr>
          <p:cNvPr id="6" name="矩形 5"/>
          <p:cNvSpPr/>
          <p:nvPr/>
        </p:nvSpPr>
        <p:spPr>
          <a:xfrm>
            <a:off x="6072505" y="0"/>
            <a:ext cx="6096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grpSp>
        <p:nvGrpSpPr>
          <p:cNvPr id="8" name="组合 7"/>
          <p:cNvGrpSpPr/>
          <p:nvPr/>
        </p:nvGrpSpPr>
        <p:grpSpPr>
          <a:xfrm>
            <a:off x="6353612" y="1320234"/>
            <a:ext cx="4674116" cy="3772195"/>
            <a:chOff x="3659527" y="1410676"/>
            <a:chExt cx="4674116" cy="3772195"/>
          </a:xfrm>
        </p:grpSpPr>
        <p:sp>
          <p:nvSpPr>
            <p:cNvPr id="11" name="文本框 10"/>
            <p:cNvSpPr txBox="1"/>
            <p:nvPr/>
          </p:nvSpPr>
          <p:spPr>
            <a:xfrm>
              <a:off x="3659527" y="2073097"/>
              <a:ext cx="1293203" cy="1445260"/>
            </a:xfrm>
            <a:prstGeom prst="rect">
              <a:avLst/>
            </a:prstGeom>
            <a:noFill/>
          </p:spPr>
          <p:txBody>
            <a:bodyPr wrap="square" rtlCol="0">
              <a:spAutoFit/>
            </a:bodyPr>
            <a:lstStyle/>
            <a:p>
              <a:endParaRPr lang="zh-CN" altLang="en-US" sz="8800" dirty="0">
                <a:solidFill>
                  <a:srgbClr val="3E693B"/>
                </a:solidFill>
                <a:latin typeface="方正宋三简体" panose="03000509000000000000" pitchFamily="65" charset="-122"/>
                <a:ea typeface="方正宋三简体" panose="03000509000000000000" pitchFamily="65" charset="-122"/>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181850" y="3860801"/>
              <a:ext cx="1151793" cy="1322070"/>
            </a:xfrm>
            <a:prstGeom prst="rect">
              <a:avLst/>
            </a:prstGeom>
            <a:noFill/>
          </p:spPr>
          <p:txBody>
            <a:bodyPr wrap="square" rtlCol="0">
              <a:spAutoFit/>
            </a:bodyPr>
            <a:lstStyle/>
            <a:p>
              <a:endParaRPr lang="zh-CN" altLang="en-US" sz="8000" dirty="0">
                <a:solidFill>
                  <a:schemeClr val="bg1"/>
                </a:solidFill>
                <a:latin typeface="方正宋三简体" panose="03000509000000000000" pitchFamily="65" charset="-122"/>
                <a:ea typeface="方正宋三简体" panose="03000509000000000000" pitchFamily="65" charset="-122"/>
              </a:endParaRPr>
            </a:p>
          </p:txBody>
        </p:sp>
        <p:cxnSp>
          <p:nvCxnSpPr>
            <p:cNvPr id="18" name="直接连接符 17"/>
            <p:cNvCxnSpPr/>
            <p:nvPr/>
          </p:nvCxnSpPr>
          <p:spPr>
            <a:xfrm flipV="1">
              <a:off x="5650352" y="1410676"/>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5794593" y="4085189"/>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258070"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23" name="流程图: 接点 22"/>
            <p:cNvSpPr/>
            <p:nvPr/>
          </p:nvSpPr>
          <p:spPr>
            <a:xfrm>
              <a:off x="7626786" y="3429000"/>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flipV="1">
              <a:off x="4251312" y="351790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1176020" y="1054735"/>
            <a:ext cx="10721975" cy="645160"/>
          </a:xfrm>
          <a:prstGeom prst="rect">
            <a:avLst/>
          </a:prstGeom>
          <a:noFill/>
        </p:spPr>
        <p:txBody>
          <a:bodyPr wrap="square" rtlCol="0">
            <a:spAutoFit/>
          </a:bodyPr>
          <a:lstStyle/>
          <a:p>
            <a:endParaRPr lang="zh-CN" altLang="en-US"/>
          </a:p>
          <a:p>
            <a:endParaRPr lang="zh-CN" altLang="en-US"/>
          </a:p>
        </p:txBody>
      </p:sp>
      <p:sp>
        <p:nvSpPr>
          <p:cNvPr id="7" name="文本框 6"/>
          <p:cNvSpPr txBox="1"/>
          <p:nvPr/>
        </p:nvSpPr>
        <p:spPr>
          <a:xfrm>
            <a:off x="900430" y="781050"/>
            <a:ext cx="8528050" cy="369332"/>
          </a:xfrm>
          <a:prstGeom prst="rect">
            <a:avLst/>
          </a:prstGeom>
          <a:noFill/>
        </p:spPr>
        <p:txBody>
          <a:bodyPr wrap="square" rtlCol="0">
            <a:spAutoFit/>
          </a:bodyPr>
          <a:lstStyle/>
          <a:p>
            <a:r>
              <a:rPr lang="en-US" altLang="zh-CN" dirty="0"/>
              <a:t>    </a:t>
            </a:r>
            <a:endParaRPr lang="zh-CN" altLang="en-US" dirty="0"/>
          </a:p>
        </p:txBody>
      </p:sp>
      <p:sp>
        <p:nvSpPr>
          <p:cNvPr id="3" name="减号 2">
            <a:extLst>
              <a:ext uri="{FF2B5EF4-FFF2-40B4-BE49-F238E27FC236}">
                <a16:creationId xmlns:a16="http://schemas.microsoft.com/office/drawing/2014/main" id="{ADE30875-3E0C-4242-9052-F3902001B69B}"/>
              </a:ext>
            </a:extLst>
          </p:cNvPr>
          <p:cNvSpPr/>
          <p:nvPr/>
        </p:nvSpPr>
        <p:spPr>
          <a:xfrm>
            <a:off x="964598" y="1260214"/>
            <a:ext cx="10011269" cy="3823908"/>
          </a:xfrm>
          <a:prstGeom prst="mathMinus">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800" dirty="0">
                <a:solidFill>
                  <a:schemeClr val="accent6">
                    <a:lumMod val="75000"/>
                  </a:schemeClr>
                </a:solidFill>
              </a:rPr>
              <a:t>系统设计</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635" y="0"/>
            <a:ext cx="12192000" cy="6858000"/>
          </a:xfrm>
          <a:prstGeom prst="rect">
            <a:avLst/>
          </a:prstGeom>
          <a:effectLst>
            <a:outerShdw blurRad="50800" dist="50800" dir="5400000" algn="ctr" rotWithShape="0">
              <a:srgbClr val="F3A400">
                <a:alpha val="100000"/>
              </a:srgbClr>
            </a:outerShdw>
          </a:effectLst>
        </p:spPr>
      </p:pic>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065" y="0"/>
            <a:ext cx="3035300" cy="2997200"/>
          </a:xfrm>
          <a:prstGeom prst="rect">
            <a:avLst/>
          </a:prstGeom>
        </p:spPr>
      </p:pic>
      <p:grpSp>
        <p:nvGrpSpPr>
          <p:cNvPr id="8" name="组合 7"/>
          <p:cNvGrpSpPr/>
          <p:nvPr/>
        </p:nvGrpSpPr>
        <p:grpSpPr>
          <a:xfrm>
            <a:off x="7655794" y="2949952"/>
            <a:ext cx="4674116" cy="3772195"/>
            <a:chOff x="3659527" y="1410676"/>
            <a:chExt cx="4674116" cy="3772195"/>
          </a:xfrm>
        </p:grpSpPr>
        <p:sp>
          <p:nvSpPr>
            <p:cNvPr id="11" name="文本框 10"/>
            <p:cNvSpPr txBox="1"/>
            <p:nvPr/>
          </p:nvSpPr>
          <p:spPr>
            <a:xfrm>
              <a:off x="3659527" y="2073097"/>
              <a:ext cx="1293203" cy="1445260"/>
            </a:xfrm>
            <a:prstGeom prst="rect">
              <a:avLst/>
            </a:prstGeom>
            <a:noFill/>
          </p:spPr>
          <p:txBody>
            <a:bodyPr wrap="square" rtlCol="0">
              <a:spAutoFit/>
            </a:bodyPr>
            <a:lstStyle/>
            <a:p>
              <a:endParaRPr lang="zh-CN" altLang="en-US" sz="8800" dirty="0">
                <a:solidFill>
                  <a:srgbClr val="3E693B"/>
                </a:solidFill>
                <a:latin typeface="方正宋三简体" panose="03000509000000000000" pitchFamily="65" charset="-122"/>
                <a:ea typeface="方正宋三简体" panose="03000509000000000000" pitchFamily="65" charset="-122"/>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181850" y="3860801"/>
              <a:ext cx="1151793" cy="1322070"/>
            </a:xfrm>
            <a:prstGeom prst="rect">
              <a:avLst/>
            </a:prstGeom>
            <a:noFill/>
          </p:spPr>
          <p:txBody>
            <a:bodyPr wrap="square" rtlCol="0">
              <a:spAutoFit/>
            </a:bodyPr>
            <a:lstStyle/>
            <a:p>
              <a:endParaRPr lang="zh-CN" altLang="en-US" sz="8000" dirty="0">
                <a:solidFill>
                  <a:schemeClr val="bg1"/>
                </a:solidFill>
                <a:latin typeface="方正宋三简体" panose="03000509000000000000" pitchFamily="65" charset="-122"/>
                <a:ea typeface="方正宋三简体" panose="03000509000000000000" pitchFamily="65" charset="-122"/>
              </a:endParaRPr>
            </a:p>
          </p:txBody>
        </p:sp>
        <p:cxnSp>
          <p:nvCxnSpPr>
            <p:cNvPr id="18" name="直接连接符 17"/>
            <p:cNvCxnSpPr/>
            <p:nvPr/>
          </p:nvCxnSpPr>
          <p:spPr>
            <a:xfrm flipV="1">
              <a:off x="5650352" y="1410676"/>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5794593" y="4085189"/>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258070"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23" name="流程图: 接点 22"/>
            <p:cNvSpPr/>
            <p:nvPr/>
          </p:nvSpPr>
          <p:spPr>
            <a:xfrm>
              <a:off x="7626786" y="3429000"/>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flipV="1">
              <a:off x="4251312" y="351790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685165" y="690245"/>
            <a:ext cx="10251440" cy="706755"/>
          </a:xfrm>
          <a:prstGeom prst="rect">
            <a:avLst/>
          </a:prstGeom>
          <a:noFill/>
        </p:spPr>
        <p:txBody>
          <a:bodyPr wrap="square" rtlCol="0">
            <a:spAutoFit/>
          </a:bodyPr>
          <a:lstStyle/>
          <a:p>
            <a:endParaRPr lang="zh-CN" altLang="en-US" sz="2000">
              <a:latin typeface="宋体" panose="02010600030101010101" pitchFamily="2" charset="-122"/>
              <a:ea typeface="宋体" panose="02010600030101010101" pitchFamily="2" charset="-122"/>
              <a:cs typeface="宋体" panose="02010600030101010101" pitchFamily="2" charset="-122"/>
            </a:endParaRPr>
          </a:p>
          <a:p>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sp>
        <p:nvSpPr>
          <p:cNvPr id="7" name="文本框 6">
            <a:extLst>
              <a:ext uri="{FF2B5EF4-FFF2-40B4-BE49-F238E27FC236}">
                <a16:creationId xmlns:a16="http://schemas.microsoft.com/office/drawing/2014/main" id="{1819081E-3400-46F6-A601-F8890EDD3178}"/>
              </a:ext>
            </a:extLst>
          </p:cNvPr>
          <p:cNvSpPr txBox="1"/>
          <p:nvPr/>
        </p:nvSpPr>
        <p:spPr>
          <a:xfrm>
            <a:off x="2822222" y="1016892"/>
            <a:ext cx="6705600" cy="1477328"/>
          </a:xfrm>
          <a:prstGeom prst="rect">
            <a:avLst/>
          </a:prstGeom>
          <a:solidFill>
            <a:schemeClr val="accent4">
              <a:lumMod val="20000"/>
              <a:lumOff val="80000"/>
            </a:schemeClr>
          </a:solidFill>
        </p:spPr>
        <p:txBody>
          <a:bodyPr wrap="square" rtlCol="0">
            <a:spAutoFit/>
          </a:bodyPr>
          <a:lstStyle/>
          <a:p>
            <a:r>
              <a:rPr lang="zh-CN" altLang="en-US" sz="1800" kern="0" dirty="0">
                <a:effectLst/>
                <a:latin typeface="宋体" panose="02010600030101010101" pitchFamily="2" charset="-122"/>
                <a:ea typeface="宋体" panose="02010600030101010101" pitchFamily="2" charset="-122"/>
              </a:rPr>
              <a:t>    系统设计是把用户需求转化为系统的最重要开发环节，解决了“应该怎么做系统”的问题。在本章节中，主要是在系统需求分析的基础上，对系统架构、系统功能模块设计、系统工作流程设计和系统数据库设计进行阐述。</a:t>
            </a:r>
            <a:endParaRPr lang="zh-CN" altLang="en-US" sz="1800" kern="100" dirty="0">
              <a:effectLst/>
              <a:latin typeface="Times New Roman" panose="02020603050405020304" pitchFamily="18" charset="0"/>
            </a:endParaRPr>
          </a:p>
          <a:p>
            <a:endParaRPr lang="zh-CN" altLang="en-US" dirty="0"/>
          </a:p>
        </p:txBody>
      </p:sp>
      <p:pic>
        <p:nvPicPr>
          <p:cNvPr id="12" name="图片 11">
            <a:extLst>
              <a:ext uri="{FF2B5EF4-FFF2-40B4-BE49-F238E27FC236}">
                <a16:creationId xmlns:a16="http://schemas.microsoft.com/office/drawing/2014/main" id="{3385B766-7C0B-40C0-88B6-E3B37EE25561}"/>
              </a:ext>
            </a:extLst>
          </p:cNvPr>
          <p:cNvPicPr>
            <a:picLocks noChangeAspect="1"/>
          </p:cNvPicPr>
          <p:nvPr/>
        </p:nvPicPr>
        <p:blipFill>
          <a:blip r:embed="rId4"/>
          <a:stretch>
            <a:fillRect/>
          </a:stretch>
        </p:blipFill>
        <p:spPr>
          <a:xfrm>
            <a:off x="1745900" y="2625447"/>
            <a:ext cx="9000743" cy="23428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12700" y="0"/>
            <a:ext cx="12192000" cy="6858000"/>
          </a:xfrm>
          <a:prstGeom prst="rect">
            <a:avLst/>
          </a:prstGeom>
        </p:spPr>
      </p:pic>
      <p:sp>
        <p:nvSpPr>
          <p:cNvPr id="6" name="矩形 5"/>
          <p:cNvSpPr/>
          <p:nvPr/>
        </p:nvSpPr>
        <p:spPr>
          <a:xfrm>
            <a:off x="6096000" y="0"/>
            <a:ext cx="6096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grpSp>
        <p:nvGrpSpPr>
          <p:cNvPr id="8" name="组合 7"/>
          <p:cNvGrpSpPr/>
          <p:nvPr/>
        </p:nvGrpSpPr>
        <p:grpSpPr>
          <a:xfrm>
            <a:off x="7353498" y="3091450"/>
            <a:ext cx="4674116" cy="3772195"/>
            <a:chOff x="3659527" y="1410676"/>
            <a:chExt cx="4674116" cy="3772195"/>
          </a:xfrm>
        </p:grpSpPr>
        <p:sp>
          <p:nvSpPr>
            <p:cNvPr id="11" name="文本框 10"/>
            <p:cNvSpPr txBox="1"/>
            <p:nvPr/>
          </p:nvSpPr>
          <p:spPr>
            <a:xfrm>
              <a:off x="3659527" y="2073097"/>
              <a:ext cx="1293203" cy="1445260"/>
            </a:xfrm>
            <a:prstGeom prst="rect">
              <a:avLst/>
            </a:prstGeom>
            <a:noFill/>
          </p:spPr>
          <p:txBody>
            <a:bodyPr wrap="square" rtlCol="0">
              <a:spAutoFit/>
            </a:bodyPr>
            <a:lstStyle/>
            <a:p>
              <a:endParaRPr lang="zh-CN" altLang="en-US" sz="8800" dirty="0">
                <a:solidFill>
                  <a:srgbClr val="3E693B"/>
                </a:solidFill>
                <a:latin typeface="方正宋三简体" panose="03000509000000000000" pitchFamily="65" charset="-122"/>
                <a:ea typeface="方正宋三简体" panose="03000509000000000000" pitchFamily="65" charset="-122"/>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181850" y="3860801"/>
              <a:ext cx="1151793" cy="1322070"/>
            </a:xfrm>
            <a:prstGeom prst="rect">
              <a:avLst/>
            </a:prstGeom>
            <a:noFill/>
          </p:spPr>
          <p:txBody>
            <a:bodyPr wrap="square" rtlCol="0">
              <a:spAutoFit/>
            </a:bodyPr>
            <a:lstStyle/>
            <a:p>
              <a:endParaRPr lang="zh-CN" altLang="en-US" sz="8000" dirty="0">
                <a:solidFill>
                  <a:schemeClr val="bg1"/>
                </a:solidFill>
                <a:latin typeface="方正宋三简体" panose="03000509000000000000" pitchFamily="65" charset="-122"/>
                <a:ea typeface="方正宋三简体" panose="03000509000000000000" pitchFamily="65" charset="-122"/>
              </a:endParaRPr>
            </a:p>
          </p:txBody>
        </p:sp>
        <p:cxnSp>
          <p:nvCxnSpPr>
            <p:cNvPr id="18" name="直接连接符 17"/>
            <p:cNvCxnSpPr/>
            <p:nvPr/>
          </p:nvCxnSpPr>
          <p:spPr>
            <a:xfrm flipV="1">
              <a:off x="5650352" y="1410676"/>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5794593" y="4085189"/>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258070"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23" name="流程图: 接点 22"/>
            <p:cNvSpPr/>
            <p:nvPr/>
          </p:nvSpPr>
          <p:spPr>
            <a:xfrm>
              <a:off x="7626786" y="3429000"/>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flipV="1">
              <a:off x="4251312" y="351790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pic>
        <p:nvPicPr>
          <p:cNvPr id="2" name="图片 1">
            <a:extLst>
              <a:ext uri="{FF2B5EF4-FFF2-40B4-BE49-F238E27FC236}">
                <a16:creationId xmlns:a16="http://schemas.microsoft.com/office/drawing/2014/main" id="{45A84A8E-B85D-4695-B6C6-C5D2E1703047}"/>
              </a:ext>
            </a:extLst>
          </p:cNvPr>
          <p:cNvPicPr>
            <a:picLocks noChangeAspect="1"/>
          </p:cNvPicPr>
          <p:nvPr/>
        </p:nvPicPr>
        <p:blipFill>
          <a:blip r:embed="rId4"/>
          <a:stretch>
            <a:fillRect/>
          </a:stretch>
        </p:blipFill>
        <p:spPr>
          <a:xfrm>
            <a:off x="2665169" y="1077876"/>
            <a:ext cx="7574989" cy="5989011"/>
          </a:xfrm>
          <a:prstGeom prst="rect">
            <a:avLst/>
          </a:prstGeom>
        </p:spPr>
      </p:pic>
      <p:sp>
        <p:nvSpPr>
          <p:cNvPr id="7" name="文本框 6">
            <a:extLst>
              <a:ext uri="{FF2B5EF4-FFF2-40B4-BE49-F238E27FC236}">
                <a16:creationId xmlns:a16="http://schemas.microsoft.com/office/drawing/2014/main" id="{65CE8A55-E046-495A-9CE6-37EF6B65BA1F}"/>
              </a:ext>
            </a:extLst>
          </p:cNvPr>
          <p:cNvSpPr txBox="1"/>
          <p:nvPr/>
        </p:nvSpPr>
        <p:spPr>
          <a:xfrm>
            <a:off x="1249231" y="2565400"/>
            <a:ext cx="1250836" cy="2031325"/>
          </a:xfrm>
          <a:prstGeom prst="rect">
            <a:avLst/>
          </a:prstGeom>
          <a:solidFill>
            <a:schemeClr val="accent4">
              <a:lumMod val="20000"/>
              <a:lumOff val="80000"/>
            </a:schemeClr>
          </a:solidFill>
          <a:ln>
            <a:solidFill>
              <a:srgbClr val="00B050"/>
            </a:solidFill>
          </a:ln>
        </p:spPr>
        <p:txBody>
          <a:bodyPr wrap="square" rtlCol="0">
            <a:spAutoFit/>
          </a:bodyPr>
          <a:lstStyle/>
          <a:p>
            <a:r>
              <a:rPr lang="zh-CN" altLang="en-US" sz="1800" kern="100" dirty="0">
                <a:effectLst/>
                <a:latin typeface="宋体" panose="02010600030101010101" pitchFamily="2" charset="-122"/>
                <a:ea typeface="宋体" panose="02010600030101010101" pitchFamily="2" charset="-122"/>
              </a:rPr>
              <a:t>系统工作流程包含用户工作流程和管理员工作流程。</a:t>
            </a:r>
            <a:endParaRPr lang="zh-CN" altLang="en-US" sz="1800" kern="100" dirty="0">
              <a:effectLst/>
              <a:latin typeface="Times New Roman" panose="02020603050405020304" pitchFamily="18" charset="0"/>
            </a:endParaRPr>
          </a:p>
          <a:p>
            <a:endParaRPr lang="zh-CN" altLang="en-US" dirty="0"/>
          </a:p>
        </p:txBody>
      </p:sp>
      <p:pic>
        <p:nvPicPr>
          <p:cNvPr id="12" name="图片 11">
            <a:extLst>
              <a:ext uri="{FF2B5EF4-FFF2-40B4-BE49-F238E27FC236}">
                <a16:creationId xmlns:a16="http://schemas.microsoft.com/office/drawing/2014/main" id="{E86FDF4D-3CD3-4964-8DDD-97ECC5799F31}"/>
              </a:ext>
            </a:extLst>
          </p:cNvPr>
          <p:cNvPicPr>
            <a:picLocks noChangeAspect="1"/>
          </p:cNvPicPr>
          <p:nvPr/>
        </p:nvPicPr>
        <p:blipFill>
          <a:blip r:embed="rId5"/>
          <a:stretch>
            <a:fillRect/>
          </a:stretch>
        </p:blipFill>
        <p:spPr>
          <a:xfrm>
            <a:off x="253037" y="1038492"/>
            <a:ext cx="8504657" cy="146317"/>
          </a:xfrm>
          <a:prstGeom prst="rect">
            <a:avLst/>
          </a:prstGeom>
        </p:spPr>
      </p:pic>
      <p:sp>
        <p:nvSpPr>
          <p:cNvPr id="13" name="文本框 12">
            <a:extLst>
              <a:ext uri="{FF2B5EF4-FFF2-40B4-BE49-F238E27FC236}">
                <a16:creationId xmlns:a16="http://schemas.microsoft.com/office/drawing/2014/main" id="{452EBC12-E2E3-42BB-B61A-6933B6F93951}"/>
              </a:ext>
            </a:extLst>
          </p:cNvPr>
          <p:cNvSpPr txBox="1"/>
          <p:nvPr/>
        </p:nvSpPr>
        <p:spPr>
          <a:xfrm>
            <a:off x="975655" y="474133"/>
            <a:ext cx="2783545" cy="523220"/>
          </a:xfrm>
          <a:prstGeom prst="rect">
            <a:avLst/>
          </a:prstGeom>
          <a:noFill/>
        </p:spPr>
        <p:txBody>
          <a:bodyPr wrap="square" rtlCol="0">
            <a:spAutoFit/>
          </a:bodyPr>
          <a:lstStyle/>
          <a:p>
            <a:r>
              <a:rPr lang="zh-CN" altLang="en-US" sz="2800" kern="100" dirty="0">
                <a:solidFill>
                  <a:schemeClr val="accent5">
                    <a:lumMod val="75000"/>
                  </a:schemeClr>
                </a:solidFill>
                <a:effectLst/>
                <a:latin typeface="宋体" panose="02010600030101010101" pitchFamily="2" charset="-122"/>
                <a:ea typeface="宋体" panose="02010600030101010101" pitchFamily="2" charset="-122"/>
              </a:rPr>
              <a:t>系统工作流程图</a:t>
            </a:r>
            <a:endParaRPr lang="zh-CN" altLang="en-US" sz="2800" dirty="0">
              <a:solidFill>
                <a:schemeClr val="accent5">
                  <a:lumMod val="75000"/>
                </a:schemeClr>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23495" y="0"/>
            <a:ext cx="12192000" cy="6858000"/>
          </a:xfrm>
          <a:prstGeom prst="rect">
            <a:avLst/>
          </a:prstGeom>
          <a:solidFill>
            <a:schemeClr val="accent4">
              <a:lumMod val="40000"/>
              <a:lumOff val="60000"/>
            </a:schemeClr>
          </a:solidFill>
        </p:spPr>
      </p:pic>
      <p:sp>
        <p:nvSpPr>
          <p:cNvPr id="6" name="矩形 5"/>
          <p:cNvSpPr/>
          <p:nvPr/>
        </p:nvSpPr>
        <p:spPr>
          <a:xfrm>
            <a:off x="6221875" y="0"/>
            <a:ext cx="6089286" cy="694690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33205" y="0"/>
            <a:ext cx="3035300" cy="2997200"/>
          </a:xfrm>
          <a:prstGeom prst="rect">
            <a:avLst/>
          </a:prstGeom>
        </p:spPr>
      </p:pic>
      <p:grpSp>
        <p:nvGrpSpPr>
          <p:cNvPr id="8" name="组合 7"/>
          <p:cNvGrpSpPr/>
          <p:nvPr/>
        </p:nvGrpSpPr>
        <p:grpSpPr>
          <a:xfrm>
            <a:off x="3623332" y="1410676"/>
            <a:ext cx="4674116" cy="3772195"/>
            <a:chOff x="3659527" y="1410676"/>
            <a:chExt cx="4674116" cy="3772195"/>
          </a:xfrm>
        </p:grpSpPr>
        <p:sp>
          <p:nvSpPr>
            <p:cNvPr id="11" name="文本框 10"/>
            <p:cNvSpPr txBox="1"/>
            <p:nvPr/>
          </p:nvSpPr>
          <p:spPr>
            <a:xfrm>
              <a:off x="3659527" y="2073097"/>
              <a:ext cx="1293203" cy="1445260"/>
            </a:xfrm>
            <a:prstGeom prst="rect">
              <a:avLst/>
            </a:prstGeom>
            <a:noFill/>
          </p:spPr>
          <p:txBody>
            <a:bodyPr wrap="square" rtlCol="0">
              <a:spAutoFit/>
            </a:bodyPr>
            <a:lstStyle/>
            <a:p>
              <a:endParaRPr lang="zh-CN" altLang="en-US" sz="8800" dirty="0">
                <a:solidFill>
                  <a:srgbClr val="3E693B"/>
                </a:solidFill>
                <a:latin typeface="方正宋三简体" panose="03000509000000000000" pitchFamily="65" charset="-122"/>
                <a:ea typeface="方正宋三简体" panose="03000509000000000000" pitchFamily="65" charset="-122"/>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181850" y="3860801"/>
              <a:ext cx="1151793" cy="1322070"/>
            </a:xfrm>
            <a:prstGeom prst="rect">
              <a:avLst/>
            </a:prstGeom>
            <a:noFill/>
          </p:spPr>
          <p:txBody>
            <a:bodyPr wrap="square" rtlCol="0">
              <a:spAutoFit/>
            </a:bodyPr>
            <a:lstStyle/>
            <a:p>
              <a:endParaRPr lang="zh-CN" altLang="en-US" sz="8000" dirty="0">
                <a:solidFill>
                  <a:schemeClr val="bg1"/>
                </a:solidFill>
                <a:latin typeface="方正宋三简体" panose="03000509000000000000" pitchFamily="65" charset="-122"/>
                <a:ea typeface="方正宋三简体" panose="03000509000000000000" pitchFamily="65" charset="-122"/>
              </a:endParaRPr>
            </a:p>
          </p:txBody>
        </p:sp>
        <p:cxnSp>
          <p:nvCxnSpPr>
            <p:cNvPr id="18" name="直接连接符 17"/>
            <p:cNvCxnSpPr/>
            <p:nvPr/>
          </p:nvCxnSpPr>
          <p:spPr>
            <a:xfrm flipV="1">
              <a:off x="5650352" y="1410676"/>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5794593" y="4085189"/>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258070"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23" name="流程图: 接点 22"/>
            <p:cNvSpPr/>
            <p:nvPr/>
          </p:nvSpPr>
          <p:spPr>
            <a:xfrm>
              <a:off x="7626786" y="3429000"/>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flipV="1">
              <a:off x="4251312" y="351790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pic>
        <p:nvPicPr>
          <p:cNvPr id="4" name="图片 3">
            <a:extLst>
              <a:ext uri="{FF2B5EF4-FFF2-40B4-BE49-F238E27FC236}">
                <a16:creationId xmlns:a16="http://schemas.microsoft.com/office/drawing/2014/main" id="{2D35AF35-271D-465D-8003-0C5CA927C78D}"/>
              </a:ext>
            </a:extLst>
          </p:cNvPr>
          <p:cNvPicPr>
            <a:picLocks noChangeAspect="1"/>
          </p:cNvPicPr>
          <p:nvPr/>
        </p:nvPicPr>
        <p:blipFill>
          <a:blip r:embed="rId4"/>
          <a:stretch>
            <a:fillRect/>
          </a:stretch>
        </p:blipFill>
        <p:spPr>
          <a:xfrm>
            <a:off x="399374" y="1018513"/>
            <a:ext cx="10052057" cy="172939"/>
          </a:xfrm>
          <a:prstGeom prst="rect">
            <a:avLst/>
          </a:prstGeom>
        </p:spPr>
      </p:pic>
      <p:sp>
        <p:nvSpPr>
          <p:cNvPr id="7" name="文本框 6">
            <a:extLst>
              <a:ext uri="{FF2B5EF4-FFF2-40B4-BE49-F238E27FC236}">
                <a16:creationId xmlns:a16="http://schemas.microsoft.com/office/drawing/2014/main" id="{0E6F5BD5-F0DE-45C8-883C-3651543C7E94}"/>
              </a:ext>
            </a:extLst>
          </p:cNvPr>
          <p:cNvSpPr txBox="1"/>
          <p:nvPr/>
        </p:nvSpPr>
        <p:spPr>
          <a:xfrm>
            <a:off x="496711" y="406400"/>
            <a:ext cx="4075289" cy="523220"/>
          </a:xfrm>
          <a:prstGeom prst="rect">
            <a:avLst/>
          </a:prstGeom>
          <a:noFill/>
        </p:spPr>
        <p:txBody>
          <a:bodyPr wrap="square" rtlCol="0">
            <a:spAutoFit/>
          </a:bodyPr>
          <a:lstStyle/>
          <a:p>
            <a:pPr lvl="1" algn="l">
              <a:spcBef>
                <a:spcPts val="600"/>
              </a:spcBef>
              <a:spcAft>
                <a:spcPts val="600"/>
              </a:spcAft>
            </a:pPr>
            <a:r>
              <a:rPr lang="zh-CN" altLang="en-US" sz="2800" kern="100" dirty="0">
                <a:solidFill>
                  <a:schemeClr val="accent5">
                    <a:lumMod val="75000"/>
                  </a:schemeClr>
                </a:solidFill>
                <a:effectLst/>
                <a:latin typeface="宋体" panose="02010600030101010101" pitchFamily="2" charset="-122"/>
                <a:ea typeface="宋体" panose="02010600030101010101" pitchFamily="2" charset="-122"/>
              </a:rPr>
              <a:t>系统</a:t>
            </a:r>
            <a:r>
              <a:rPr lang="en-US" altLang="zh-CN" sz="2800" kern="100" dirty="0">
                <a:solidFill>
                  <a:schemeClr val="accent5">
                    <a:lumMod val="75000"/>
                  </a:schemeClr>
                </a:solidFill>
                <a:effectLst/>
                <a:latin typeface="宋体" panose="02010600030101010101" pitchFamily="2" charset="-122"/>
                <a:ea typeface="宋体" panose="02010600030101010101" pitchFamily="2" charset="-122"/>
              </a:rPr>
              <a:t>WBS</a:t>
            </a:r>
            <a:r>
              <a:rPr lang="zh-CN" altLang="en-US" sz="2800" kern="100" dirty="0">
                <a:solidFill>
                  <a:schemeClr val="accent5">
                    <a:lumMod val="75000"/>
                  </a:schemeClr>
                </a:solidFill>
                <a:effectLst/>
                <a:latin typeface="宋体" panose="02010600030101010101" pitchFamily="2" charset="-122"/>
                <a:ea typeface="宋体" panose="02010600030101010101" pitchFamily="2" charset="-122"/>
              </a:rPr>
              <a:t>图</a:t>
            </a:r>
          </a:p>
        </p:txBody>
      </p:sp>
      <p:pic>
        <p:nvPicPr>
          <p:cNvPr id="12" name="图片 11">
            <a:extLst>
              <a:ext uri="{FF2B5EF4-FFF2-40B4-BE49-F238E27FC236}">
                <a16:creationId xmlns:a16="http://schemas.microsoft.com/office/drawing/2014/main" id="{4377E08C-4D2D-4A9F-9FFB-AE010BAF3B67}"/>
              </a:ext>
            </a:extLst>
          </p:cNvPr>
          <p:cNvPicPr>
            <a:picLocks noChangeAspect="1"/>
          </p:cNvPicPr>
          <p:nvPr/>
        </p:nvPicPr>
        <p:blipFill>
          <a:blip r:embed="rId5"/>
          <a:stretch>
            <a:fillRect/>
          </a:stretch>
        </p:blipFill>
        <p:spPr>
          <a:xfrm>
            <a:off x="2796795" y="1569513"/>
            <a:ext cx="7654636" cy="4582576"/>
          </a:xfrm>
          <a:prstGeom prst="rect">
            <a:avLst/>
          </a:prstGeom>
        </p:spPr>
      </p:pic>
      <p:sp>
        <p:nvSpPr>
          <p:cNvPr id="13" name="文本框 12">
            <a:extLst>
              <a:ext uri="{FF2B5EF4-FFF2-40B4-BE49-F238E27FC236}">
                <a16:creationId xmlns:a16="http://schemas.microsoft.com/office/drawing/2014/main" id="{41F2677D-62B1-4184-92A9-12525B6678EB}"/>
              </a:ext>
            </a:extLst>
          </p:cNvPr>
          <p:cNvSpPr txBox="1"/>
          <p:nvPr/>
        </p:nvSpPr>
        <p:spPr>
          <a:xfrm>
            <a:off x="642813" y="1569513"/>
            <a:ext cx="1586586" cy="4524315"/>
          </a:xfrm>
          <a:prstGeom prst="rect">
            <a:avLst/>
          </a:prstGeom>
          <a:solidFill>
            <a:schemeClr val="accent6">
              <a:lumMod val="20000"/>
              <a:lumOff val="80000"/>
            </a:schemeClr>
          </a:solidFill>
        </p:spPr>
        <p:txBody>
          <a:bodyPr wrap="square" rtlCol="0">
            <a:spAutoFit/>
          </a:bodyPr>
          <a:lstStyle/>
          <a:p>
            <a:pPr marL="0" marR="0" algn="just">
              <a:spcBef>
                <a:spcPts val="0"/>
              </a:spcBef>
              <a:spcAft>
                <a:spcPts val="0"/>
              </a:spcAft>
            </a:pPr>
            <a:r>
              <a:rPr lang="en-US" altLang="zh-CN" sz="1800" kern="100" dirty="0">
                <a:effectLst/>
                <a:latin typeface="宋体" panose="02010600030101010101" pitchFamily="2" charset="-122"/>
                <a:ea typeface="宋体" panose="02010600030101010101" pitchFamily="2" charset="-122"/>
                <a:cs typeface="Times New Roman" panose="02020603050405020304" pitchFamily="18" charset="0"/>
              </a:rPr>
              <a:t>WBS</a:t>
            </a:r>
            <a:r>
              <a:rPr lang="zh-CN" altLang="en-US" sz="1800" kern="100" dirty="0">
                <a:effectLst/>
                <a:latin typeface="宋体" panose="02010600030101010101" pitchFamily="2" charset="-122"/>
                <a:ea typeface="宋体" panose="02010600030101010101" pitchFamily="2" charset="-122"/>
                <a:cs typeface="Times New Roman" panose="02020603050405020304" pitchFamily="18" charset="0"/>
              </a:rPr>
              <a:t>即工作分解结构，是以可交付成果为导向对项目要素进行的分组，它归纳和定义了项目的整个工作范围每下降一层代表对项目工作的更详细定义。系统的主要组织架构分为游客，注册用户，系统管理员三个模块。</a:t>
            </a:r>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t="60555"/>
          <a:stretch>
            <a:fillRect/>
          </a:stretch>
        </p:blipFill>
        <p:spPr>
          <a:xfrm>
            <a:off x="0" y="0"/>
            <a:ext cx="12192000" cy="6858000"/>
          </a:xfrm>
          <a:prstGeom prst="rect">
            <a:avLst/>
          </a:prstGeom>
        </p:spPr>
      </p:pic>
      <p:sp>
        <p:nvSpPr>
          <p:cNvPr id="6" name="矩形 5"/>
          <p:cNvSpPr/>
          <p:nvPr/>
        </p:nvSpPr>
        <p:spPr>
          <a:xfrm>
            <a:off x="6096000" y="0"/>
            <a:ext cx="6096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t="62592" r="7674"/>
          <a:stretch>
            <a:fillRect/>
          </a:stretch>
        </p:blipFill>
        <p:spPr>
          <a:xfrm>
            <a:off x="-1" y="4292600"/>
            <a:ext cx="4432301" cy="2565400"/>
          </a:xfrm>
          <a:prstGeom prst="rect">
            <a:avLst/>
          </a:prstGeom>
        </p:spPr>
      </p:pic>
      <p:pic>
        <p:nvPicPr>
          <p:cNvPr id="10" name="图片 9"/>
          <p:cNvPicPr>
            <a:picLocks noChangeAspect="1"/>
          </p:cNvPicPr>
          <p:nvPr/>
        </p:nvPicPr>
        <p:blipFill rotWithShape="1">
          <a:blip r:embed="rId3" cstate="print">
            <a:extLst>
              <a:ext uri="{28A0092B-C50C-407E-A947-70E740481C1C}">
                <a14:useLocalDpi xmlns:a14="http://schemas.microsoft.com/office/drawing/2010/main" val="0"/>
              </a:ext>
            </a:extLst>
          </a:blip>
          <a:srcRect l="36774" b="56296"/>
          <a:stretch>
            <a:fillRect/>
          </a:stretch>
        </p:blipFill>
        <p:spPr>
          <a:xfrm>
            <a:off x="9156700" y="0"/>
            <a:ext cx="3035300" cy="2997200"/>
          </a:xfrm>
          <a:prstGeom prst="rect">
            <a:avLst/>
          </a:prstGeom>
        </p:spPr>
      </p:pic>
      <p:grpSp>
        <p:nvGrpSpPr>
          <p:cNvPr id="8" name="组合 7"/>
          <p:cNvGrpSpPr/>
          <p:nvPr/>
        </p:nvGrpSpPr>
        <p:grpSpPr>
          <a:xfrm>
            <a:off x="3659527" y="1410676"/>
            <a:ext cx="4674116" cy="3772195"/>
            <a:chOff x="3659527" y="1410676"/>
            <a:chExt cx="4674116" cy="3772195"/>
          </a:xfrm>
        </p:grpSpPr>
        <p:sp>
          <p:nvSpPr>
            <p:cNvPr id="11" name="文本框 10"/>
            <p:cNvSpPr txBox="1"/>
            <p:nvPr/>
          </p:nvSpPr>
          <p:spPr>
            <a:xfrm>
              <a:off x="3659527" y="2073097"/>
              <a:ext cx="1293203" cy="1445260"/>
            </a:xfrm>
            <a:prstGeom prst="rect">
              <a:avLst/>
            </a:prstGeom>
            <a:noFill/>
          </p:spPr>
          <p:txBody>
            <a:bodyPr wrap="square" rtlCol="0">
              <a:spAutoFit/>
            </a:bodyPr>
            <a:lstStyle/>
            <a:p>
              <a:endParaRPr lang="zh-CN" altLang="en-US" sz="8800" dirty="0">
                <a:solidFill>
                  <a:srgbClr val="3E693B"/>
                </a:solidFill>
                <a:latin typeface="方正宋三简体" panose="03000509000000000000" pitchFamily="65" charset="-122"/>
                <a:ea typeface="方正宋三简体" panose="03000509000000000000" pitchFamily="65" charset="-122"/>
              </a:endParaRPr>
            </a:p>
          </p:txBody>
        </p:sp>
        <p:sp>
          <p:nvSpPr>
            <p:cNvPr id="14" name="文本框 13"/>
            <p:cNvSpPr txBox="1"/>
            <p:nvPr/>
          </p:nvSpPr>
          <p:spPr>
            <a:xfrm>
              <a:off x="4920761"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16" name="流程图: 接点 15"/>
            <p:cNvSpPr/>
            <p:nvPr/>
          </p:nvSpPr>
          <p:spPr>
            <a:xfrm>
              <a:off x="7133491" y="4089328"/>
              <a:ext cx="1028892" cy="1028892"/>
            </a:xfrm>
            <a:prstGeom prst="flowChartConnector">
              <a:avLst/>
            </a:prstGeom>
            <a:solidFill>
              <a:srgbClr val="F3A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181850" y="3860801"/>
              <a:ext cx="1151793" cy="1322070"/>
            </a:xfrm>
            <a:prstGeom prst="rect">
              <a:avLst/>
            </a:prstGeom>
            <a:noFill/>
          </p:spPr>
          <p:txBody>
            <a:bodyPr wrap="square" rtlCol="0">
              <a:spAutoFit/>
            </a:bodyPr>
            <a:lstStyle/>
            <a:p>
              <a:endParaRPr lang="zh-CN" altLang="en-US" sz="8000" dirty="0">
                <a:solidFill>
                  <a:schemeClr val="bg1"/>
                </a:solidFill>
                <a:latin typeface="方正宋三简体" panose="03000509000000000000" pitchFamily="65" charset="-122"/>
                <a:ea typeface="方正宋三简体" panose="03000509000000000000" pitchFamily="65" charset="-122"/>
              </a:endParaRPr>
            </a:p>
          </p:txBody>
        </p:sp>
        <p:cxnSp>
          <p:nvCxnSpPr>
            <p:cNvPr id="18" name="直接连接符 17"/>
            <p:cNvCxnSpPr/>
            <p:nvPr/>
          </p:nvCxnSpPr>
          <p:spPr>
            <a:xfrm flipV="1">
              <a:off x="5650352" y="1410676"/>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5794593" y="4085189"/>
              <a:ext cx="916696" cy="91669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sp>
          <p:nvSpPr>
            <p:cNvPr id="20" name="流程图: 接点 19"/>
            <p:cNvSpPr/>
            <p:nvPr/>
          </p:nvSpPr>
          <p:spPr>
            <a:xfrm>
              <a:off x="5179878" y="2436465"/>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6258070" y="2696717"/>
              <a:ext cx="1151793" cy="1322070"/>
            </a:xfrm>
            <a:prstGeom prst="rect">
              <a:avLst/>
            </a:prstGeom>
            <a:noFill/>
          </p:spPr>
          <p:txBody>
            <a:bodyPr wrap="square" rtlCol="0">
              <a:spAutoFit/>
            </a:bodyPr>
            <a:lstStyle/>
            <a:p>
              <a:endParaRPr lang="zh-CN" altLang="en-US" sz="8000" dirty="0">
                <a:solidFill>
                  <a:srgbClr val="3E693B"/>
                </a:solidFill>
                <a:latin typeface="方正宋三简体" panose="03000509000000000000" pitchFamily="65" charset="-122"/>
                <a:ea typeface="方正宋三简体" panose="03000509000000000000" pitchFamily="65" charset="-122"/>
              </a:endParaRPr>
            </a:p>
          </p:txBody>
        </p:sp>
        <p:sp>
          <p:nvSpPr>
            <p:cNvPr id="23" name="流程图: 接点 22"/>
            <p:cNvSpPr/>
            <p:nvPr/>
          </p:nvSpPr>
          <p:spPr>
            <a:xfrm>
              <a:off x="7626786" y="3429000"/>
              <a:ext cx="177800" cy="177800"/>
            </a:xfrm>
            <a:prstGeom prst="flowChartConnector">
              <a:avLst/>
            </a:prstGeom>
            <a:noFill/>
            <a:ln w="9525">
              <a:solidFill>
                <a:srgbClr val="3E69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flipV="1">
              <a:off x="4251312" y="3517900"/>
              <a:ext cx="526793" cy="502256"/>
            </a:xfrm>
            <a:prstGeom prst="line">
              <a:avLst/>
            </a:prstGeom>
            <a:ln w="9525">
              <a:solidFill>
                <a:srgbClr val="3E693B"/>
              </a:solidFill>
            </a:ln>
          </p:spPr>
          <p:style>
            <a:lnRef idx="1">
              <a:schemeClr val="accent1"/>
            </a:lnRef>
            <a:fillRef idx="0">
              <a:schemeClr val="accent1"/>
            </a:fillRef>
            <a:effectRef idx="0">
              <a:schemeClr val="accent1"/>
            </a:effectRef>
            <a:fontRef idx="minor">
              <a:schemeClr val="tx1"/>
            </a:fontRef>
          </p:style>
        </p:cxnSp>
      </p:grpSp>
      <p:sp>
        <p:nvSpPr>
          <p:cNvPr id="4" name="矩形 3">
            <a:extLst>
              <a:ext uri="{FF2B5EF4-FFF2-40B4-BE49-F238E27FC236}">
                <a16:creationId xmlns:a16="http://schemas.microsoft.com/office/drawing/2014/main" id="{217F8D45-F211-410A-B8EE-8CCFB100E2B5}"/>
              </a:ext>
            </a:extLst>
          </p:cNvPr>
          <p:cNvSpPr/>
          <p:nvPr/>
        </p:nvSpPr>
        <p:spPr>
          <a:xfrm>
            <a:off x="1718918" y="2586999"/>
            <a:ext cx="8707271" cy="1037883"/>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800" dirty="0">
                <a:solidFill>
                  <a:schemeClr val="accent6"/>
                </a:solidFill>
              </a:rPr>
              <a:t>系统功能实现</a:t>
            </a: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TotalTime>
  <Words>463</Words>
  <Application>Microsoft Office PowerPoint</Application>
  <PresentationFormat>宽屏</PresentationFormat>
  <Paragraphs>115</Paragraphs>
  <Slides>20</Slides>
  <Notes>0</Notes>
  <HiddenSlides>0</HiddenSlides>
  <MMClips>0</MMClips>
  <ScaleCrop>false</ScaleCrop>
  <HeadingPairs>
    <vt:vector size="8" baseType="variant">
      <vt:variant>
        <vt:lpstr>已用的字体</vt:lpstr>
      </vt:variant>
      <vt:variant>
        <vt:i4>9</vt:i4>
      </vt:variant>
      <vt:variant>
        <vt:lpstr>主题</vt:lpstr>
      </vt:variant>
      <vt:variant>
        <vt:i4>2</vt:i4>
      </vt:variant>
      <vt:variant>
        <vt:lpstr>嵌入 OLE 服务器</vt:lpstr>
      </vt:variant>
      <vt:variant>
        <vt:i4>1</vt:i4>
      </vt:variant>
      <vt:variant>
        <vt:lpstr>幻灯片标题</vt:lpstr>
      </vt:variant>
      <vt:variant>
        <vt:i4>20</vt:i4>
      </vt:variant>
    </vt:vector>
  </HeadingPairs>
  <TitlesOfParts>
    <vt:vector size="32" baseType="lpstr">
      <vt:lpstr>等线</vt:lpstr>
      <vt:lpstr>等线 Light</vt:lpstr>
      <vt:lpstr>方正宋三简体</vt:lpstr>
      <vt:lpstr>宋体</vt:lpstr>
      <vt:lpstr>微软雅黑</vt:lpstr>
      <vt:lpstr>Arial</vt:lpstr>
      <vt:lpstr>Bodoni MT Black</vt:lpstr>
      <vt:lpstr>Calibri</vt:lpstr>
      <vt:lpstr>Times New Roman</vt:lpstr>
      <vt:lpstr>Office 主题​​</vt:lpstr>
      <vt:lpstr>1_Office 主题​​</vt:lpstr>
      <vt:lpstr>Microsoft Word 97 - 2003 Document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风云办公</dc:creator>
  <cp:lastModifiedBy>涩 城</cp:lastModifiedBy>
  <cp:revision>41</cp:revision>
  <dcterms:created xsi:type="dcterms:W3CDTF">2019-05-23T06:20:00Z</dcterms:created>
  <dcterms:modified xsi:type="dcterms:W3CDTF">2020-06-29T12:14:39Z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

<file path=docProps/thumbnail.jpeg>
</file>